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16" r:id="rId2"/>
    <p:sldId id="303" r:id="rId3"/>
    <p:sldId id="329" r:id="rId4"/>
    <p:sldId id="350" r:id="rId5"/>
    <p:sldId id="351" r:id="rId6"/>
    <p:sldId id="352" r:id="rId7"/>
    <p:sldId id="328" r:id="rId8"/>
    <p:sldId id="330" r:id="rId9"/>
    <p:sldId id="331" r:id="rId10"/>
    <p:sldId id="332" r:id="rId11"/>
    <p:sldId id="336" r:id="rId12"/>
    <p:sldId id="343" r:id="rId13"/>
    <p:sldId id="342" r:id="rId14"/>
    <p:sldId id="341" r:id="rId15"/>
    <p:sldId id="335" r:id="rId16"/>
    <p:sldId id="337" r:id="rId17"/>
    <p:sldId id="338" r:id="rId18"/>
    <p:sldId id="340" r:id="rId19"/>
    <p:sldId id="347" r:id="rId20"/>
    <p:sldId id="344" r:id="rId21"/>
    <p:sldId id="346" r:id="rId22"/>
    <p:sldId id="34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A226"/>
    <a:srgbClr val="2928C6"/>
    <a:srgbClr val="3330E6"/>
    <a:srgbClr val="3791D5"/>
    <a:srgbClr val="542D83"/>
    <a:srgbClr val="47A0AD"/>
    <a:srgbClr val="CC3D96"/>
    <a:srgbClr val="2E8097"/>
    <a:srgbClr val="E382C1"/>
    <a:srgbClr val="576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39" autoAdjust="0"/>
    <p:restoredTop sz="94660"/>
  </p:normalViewPr>
  <p:slideViewPr>
    <p:cSldViewPr snapToGrid="0" snapToObjects="1">
      <p:cViewPr>
        <p:scale>
          <a:sx n="156" d="100"/>
          <a:sy n="156" d="100"/>
        </p:scale>
        <p:origin x="-656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Biological Science</c:v>
                </c:pt>
              </c:strCache>
            </c:strRef>
          </c:tx>
          <c:spPr>
            <a:solidFill>
              <a:srgbClr val="32FFD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Men Graduating with Life Science PhD's</c:v>
                </c:pt>
                <c:pt idx="1">
                  <c:v>Women Graduating with Life Science PhD's</c:v>
                </c:pt>
                <c:pt idx="2">
                  <c:v>Men Graduating with Physical Science PhD's</c:v>
                </c:pt>
                <c:pt idx="3">
                  <c:v>Women Graduating with Physical Science PhD's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23.0</c:v>
                </c:pt>
                <c:pt idx="1">
                  <c:v>31.0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Earth and Planetary Science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Men Graduating with Life Science PhD's</c:v>
                </c:pt>
                <c:pt idx="1">
                  <c:v>Women Graduating with Life Science PhD's</c:v>
                </c:pt>
                <c:pt idx="2">
                  <c:v>Men Graduating with Physical Science PhD's</c:v>
                </c:pt>
                <c:pt idx="3">
                  <c:v>Women Graduating with Physical Science PhD's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2">
                  <c:v>3.0</c:v>
                </c:pt>
                <c:pt idx="3">
                  <c:v>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Biomedical Engineering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Men Graduating with Life Science PhD's</c:v>
                </c:pt>
                <c:pt idx="1">
                  <c:v>Women Graduating with Life Science PhD's</c:v>
                </c:pt>
                <c:pt idx="2">
                  <c:v>Men Graduating with Physical Science PhD's</c:v>
                </c:pt>
                <c:pt idx="3">
                  <c:v>Women Graduating with Physical Science PhD's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17.0</c:v>
                </c:pt>
                <c:pt idx="3">
                  <c:v>10.0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Chemical Engineering</c:v>
                </c:pt>
              </c:strCache>
            </c:strRef>
          </c:tx>
          <c:spPr>
            <a:solidFill>
              <a:srgbClr val="5A60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Men Graduating with Life Science PhD's</c:v>
                </c:pt>
                <c:pt idx="1">
                  <c:v>Women Graduating with Life Science PhD's</c:v>
                </c:pt>
                <c:pt idx="2">
                  <c:v>Men Graduating with Physical Science PhD's</c:v>
                </c:pt>
                <c:pt idx="3">
                  <c:v>Women Graduating with Physical Science PhD's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2">
                  <c:v>26.0</c:v>
                </c:pt>
                <c:pt idx="3">
                  <c:v>22.0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Chemistry</c:v>
                </c:pt>
              </c:strCache>
            </c:strRef>
          </c:tx>
          <c:spPr>
            <a:solidFill>
              <a:srgbClr val="FF416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Men Graduating with Life Science PhD's</c:v>
                </c:pt>
                <c:pt idx="1">
                  <c:v>Women Graduating with Life Science PhD's</c:v>
                </c:pt>
                <c:pt idx="2">
                  <c:v>Men Graduating with Physical Science PhD's</c:v>
                </c:pt>
                <c:pt idx="3">
                  <c:v>Women Graduating with Physical Science PhD's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2">
                  <c:v>74.0</c:v>
                </c:pt>
                <c:pt idx="3">
                  <c:v>50.0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Computer Science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Men Graduating with Life Science PhD's</c:v>
                </c:pt>
                <c:pt idx="1">
                  <c:v>Women Graduating with Life Science PhD's</c:v>
                </c:pt>
                <c:pt idx="2">
                  <c:v>Men Graduating with Physical Science PhD's</c:v>
                </c:pt>
                <c:pt idx="3">
                  <c:v>Women Graduating with Physical Science PhD's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2">
                  <c:v>16.0</c:v>
                </c:pt>
                <c:pt idx="3">
                  <c:v>5.0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Life Sciences IGP</c:v>
                </c:pt>
              </c:strCache>
            </c:strRef>
          </c:tx>
          <c:spPr>
            <a:solidFill>
              <a:srgbClr val="9ED9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Men Graduating with Life Science PhD's</c:v>
                </c:pt>
                <c:pt idx="1">
                  <c:v>Women Graduating with Life Science PhD's</c:v>
                </c:pt>
                <c:pt idx="2">
                  <c:v>Men Graduating with Physical Science PhD's</c:v>
                </c:pt>
                <c:pt idx="3">
                  <c:v>Women Graduating with Physical Science PhD's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35.0</c:v>
                </c:pt>
                <c:pt idx="1">
                  <c:v>55.0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Materials Science and Engineering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Men Graduating with Life Science PhD's</c:v>
                </c:pt>
                <c:pt idx="1">
                  <c:v>Women Graduating with Life Science PhD's</c:v>
                </c:pt>
                <c:pt idx="2">
                  <c:v>Men Graduating with Physical Science PhD's</c:v>
                </c:pt>
                <c:pt idx="3">
                  <c:v>Women Graduating with Physical Science PhD's</c:v>
                </c:pt>
              </c:strCache>
            </c:strRef>
          </c:cat>
          <c:val>
            <c:numRef>
              <c:f>Sheet1!$I$2:$I$5</c:f>
              <c:numCache>
                <c:formatCode>General</c:formatCode>
                <c:ptCount val="4"/>
                <c:pt idx="2">
                  <c:v>51.0</c:v>
                </c:pt>
                <c:pt idx="3">
                  <c:v>19.0</c:v>
                </c:pt>
              </c:numCache>
            </c:numRef>
          </c:val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Neuroscience</c:v>
                </c:pt>
              </c:strCache>
            </c:strRef>
          </c:tx>
          <c:spPr>
            <a:solidFill>
              <a:srgbClr val="FF441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Men Graduating with Life Science PhD's</c:v>
                </c:pt>
                <c:pt idx="1">
                  <c:v>Women Graduating with Life Science PhD's</c:v>
                </c:pt>
                <c:pt idx="2">
                  <c:v>Men Graduating with Physical Science PhD's</c:v>
                </c:pt>
                <c:pt idx="3">
                  <c:v>Women Graduating with Physical Science PhD's</c:v>
                </c:pt>
              </c:strCache>
            </c:strRef>
          </c:cat>
          <c:val>
            <c:numRef>
              <c:f>Sheet1!$J$2:$J$5</c:f>
              <c:numCache>
                <c:formatCode>General</c:formatCode>
                <c:ptCount val="4"/>
                <c:pt idx="0">
                  <c:v>33.0</c:v>
                </c:pt>
                <c:pt idx="1">
                  <c:v>33.0</c:v>
                </c:pt>
              </c:numCache>
            </c:numRef>
          </c:val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Physics and Astronomy</c:v>
                </c:pt>
              </c:strCache>
            </c:strRef>
          </c:tx>
          <c:spPr>
            <a:solidFill>
              <a:srgbClr val="FFA0FC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Men Graduating with Life Science PhD's</c:v>
                </c:pt>
                <c:pt idx="1">
                  <c:v>Women Graduating with Life Science PhD's</c:v>
                </c:pt>
                <c:pt idx="2">
                  <c:v>Men Graduating with Physical Science PhD's</c:v>
                </c:pt>
                <c:pt idx="3">
                  <c:v>Women Graduating with Physical Science PhD's</c:v>
                </c:pt>
              </c:strCache>
            </c:strRef>
          </c:cat>
          <c:val>
            <c:numRef>
              <c:f>Sheet1!$K$2:$K$5</c:f>
              <c:numCache>
                <c:formatCode>General</c:formatCode>
                <c:ptCount val="4"/>
                <c:pt idx="2">
                  <c:v>23.0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/>
        <c:axId val="2140845512"/>
        <c:axId val="2140848520"/>
      </c:barChart>
      <c:catAx>
        <c:axId val="214084551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2140848520"/>
        <c:crosses val="autoZero"/>
        <c:auto val="1"/>
        <c:lblAlgn val="ctr"/>
        <c:lblOffset val="100"/>
        <c:noMultiLvlLbl val="0"/>
      </c:catAx>
      <c:valAx>
        <c:axId val="214084852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300"/>
                </a:pPr>
                <a:r>
                  <a:rPr lang="en-US" sz="1300"/>
                  <a:t>Number of Graduated Students</a:t>
                </a:r>
              </a:p>
            </c:rich>
          </c:tx>
          <c:layout>
            <c:manualLayout>
              <c:xMode val="edge"/>
              <c:yMode val="edge"/>
              <c:x val="0.0115108135369433"/>
              <c:y val="0.21036453122610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40845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64056772710189"/>
          <c:y val="0.0874560227649798"/>
          <c:w val="0.323108097438343"/>
          <c:h val="0.893890429990523"/>
        </c:manualLayout>
      </c:layout>
      <c:overlay val="0"/>
      <c:txPr>
        <a:bodyPr/>
        <a:lstStyle/>
        <a:p>
          <a:pPr>
            <a:lnSpc>
              <a:spcPct val="90000"/>
            </a:lnSpc>
            <a:defRPr sz="13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000">
          <a:latin typeface="Century Gothic"/>
          <a:cs typeface="Century Gothic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H.S. Students</c:v>
                </c:pt>
              </c:strCache>
            </c:strRef>
          </c:tx>
          <c:spPr>
            <a:solidFill>
              <a:srgbClr val="576EBA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I believe women face different barriers than men in scientific or medical academia</c:v>
                </c:pt>
                <c:pt idx="1">
                  <c:v>I feel I have been treated differerently in my career because of my gender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0.22</c:v>
                </c:pt>
                <c:pt idx="1">
                  <c:v>0.17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PhD Students</c:v>
                </c:pt>
              </c:strCache>
            </c:strRef>
          </c:tx>
          <c:spPr>
            <a:solidFill>
              <a:srgbClr val="47A0AD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I believe women face different barriers than men in scientific or medical academia</c:v>
                </c:pt>
                <c:pt idx="1">
                  <c:v>I feel I have been treated differerently in my career because of my gender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0.17</c:v>
                </c:pt>
                <c:pt idx="1">
                  <c:v>0.04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MD Students</c:v>
                </c:pt>
              </c:strCache>
            </c:strRef>
          </c:tx>
          <c:spPr>
            <a:solidFill>
              <a:srgbClr val="CC3D96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I believe women face different barriers than men in scientific or medical academia</c:v>
                </c:pt>
                <c:pt idx="1">
                  <c:v>I feel I have been treated differerently in my career because of my gender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0.17</c:v>
                </c:pt>
                <c:pt idx="1">
                  <c:v>0.13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Postdoctoral Fellows/Assistant Faculty</c:v>
                </c:pt>
              </c:strCache>
            </c:strRef>
          </c:tx>
          <c:spPr>
            <a:solidFill>
              <a:srgbClr val="22F9CC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I believe women face different barriers than men in scientific or medical academia</c:v>
                </c:pt>
                <c:pt idx="1">
                  <c:v>I feel I have been treated differerently in my career because of my gender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0.13</c:v>
                </c:pt>
                <c:pt idx="1">
                  <c:v>0.13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Tenured Faculty</c:v>
                </c:pt>
              </c:strCache>
            </c:strRef>
          </c:tx>
          <c:spPr>
            <a:solidFill>
              <a:srgbClr val="5A318B"/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I believe women face different barriers than men in scientific or medical academia</c:v>
                </c:pt>
                <c:pt idx="1">
                  <c:v>I feel I have been treated differerently in my career because of my gender</c:v>
                </c:pt>
              </c:strCache>
            </c:strRef>
          </c:cat>
          <c:val>
            <c:numRef>
              <c:f>Sheet1!$F$2:$F$3</c:f>
              <c:numCache>
                <c:formatCode>0%</c:formatCode>
                <c:ptCount val="2"/>
                <c:pt idx="0">
                  <c:v>0.09</c:v>
                </c:pt>
                <c:pt idx="1">
                  <c:v>0.09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40924344"/>
        <c:axId val="2140927432"/>
      </c:barChart>
      <c:catAx>
        <c:axId val="214092434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40927432"/>
        <c:crosses val="autoZero"/>
        <c:auto val="1"/>
        <c:lblAlgn val="ctr"/>
        <c:lblOffset val="100"/>
        <c:noMultiLvlLbl val="0"/>
      </c:catAx>
      <c:valAx>
        <c:axId val="2140927432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409243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86304268186948"/>
          <c:y val="0.0742415976595699"/>
          <c:w val="0.312711762592717"/>
          <c:h val="0.705428499608803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ln w="3175" cmpd="sng"/>
  </c:spPr>
  <c:txPr>
    <a:bodyPr/>
    <a:lstStyle/>
    <a:p>
      <a:pPr>
        <a:defRPr sz="1800">
          <a:latin typeface="Century Gothic"/>
          <a:cs typeface="Century Gothic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H.S. Students</c:v>
                </c:pt>
              </c:strCache>
            </c:strRef>
          </c:tx>
          <c:spPr>
            <a:solidFill>
              <a:srgbClr val="576EBA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Gender Issues</c:v>
                </c:pt>
                <c:pt idx="1">
                  <c:v>Research</c:v>
                </c:pt>
                <c:pt idx="2">
                  <c:v>Thoughts of Attrition</c:v>
                </c:pt>
                <c:pt idx="3">
                  <c:v>Mentoring &amp; Networking</c:v>
                </c:pt>
                <c:pt idx="4">
                  <c:v>Family/Domestic Responsibilities</c:v>
                </c:pt>
                <c:pt idx="5">
                  <c:v>Importance of Publications &amp; Funding</c:v>
                </c:pt>
                <c:pt idx="6">
                  <c:v>Interviewing &amp; Negotiating</c:v>
                </c:pt>
                <c:pt idx="7">
                  <c:v>Lack of Promotion/Advancement</c:v>
                </c:pt>
                <c:pt idx="8">
                  <c:v>Time Constraints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14.0</c:v>
                </c:pt>
                <c:pt idx="1">
                  <c:v>4.0</c:v>
                </c:pt>
                <c:pt idx="3">
                  <c:v>2.0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Graduate/Medical Students</c:v>
                </c:pt>
              </c:strCache>
            </c:strRef>
          </c:tx>
          <c:spPr>
            <a:solidFill>
              <a:srgbClr val="FF7197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Gender Issues</c:v>
                </c:pt>
                <c:pt idx="1">
                  <c:v>Research</c:v>
                </c:pt>
                <c:pt idx="2">
                  <c:v>Thoughts of Attrition</c:v>
                </c:pt>
                <c:pt idx="3">
                  <c:v>Mentoring &amp; Networking</c:v>
                </c:pt>
                <c:pt idx="4">
                  <c:v>Family/Domestic Responsibilities</c:v>
                </c:pt>
                <c:pt idx="5">
                  <c:v>Importance of Publications &amp; Funding</c:v>
                </c:pt>
                <c:pt idx="6">
                  <c:v>Interviewing &amp; Negotiating</c:v>
                </c:pt>
                <c:pt idx="7">
                  <c:v>Lack of Promotion/Advancement</c:v>
                </c:pt>
                <c:pt idx="8">
                  <c:v>Time Constraints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21.0</c:v>
                </c:pt>
                <c:pt idx="1">
                  <c:v>4.0</c:v>
                </c:pt>
                <c:pt idx="2">
                  <c:v>3.0</c:v>
                </c:pt>
                <c:pt idx="3">
                  <c:v>1.0</c:v>
                </c:pt>
                <c:pt idx="4">
                  <c:v>7.0</c:v>
                </c:pt>
                <c:pt idx="8">
                  <c:v>1.0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Postdoctoral Fellows/Assistant Faculty</c:v>
                </c:pt>
              </c:strCache>
            </c:strRef>
          </c:tx>
          <c:spPr>
            <a:solidFill>
              <a:srgbClr val="399BB5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Gender Issues</c:v>
                </c:pt>
                <c:pt idx="1">
                  <c:v>Research</c:v>
                </c:pt>
                <c:pt idx="2">
                  <c:v>Thoughts of Attrition</c:v>
                </c:pt>
                <c:pt idx="3">
                  <c:v>Mentoring &amp; Networking</c:v>
                </c:pt>
                <c:pt idx="4">
                  <c:v>Family/Domestic Responsibilities</c:v>
                </c:pt>
                <c:pt idx="5">
                  <c:v>Importance of Publications &amp; Funding</c:v>
                </c:pt>
                <c:pt idx="6">
                  <c:v>Interviewing &amp; Negotiating</c:v>
                </c:pt>
                <c:pt idx="7">
                  <c:v>Lack of Promotion/Advancement</c:v>
                </c:pt>
                <c:pt idx="8">
                  <c:v>Time Constraints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8.0</c:v>
                </c:pt>
                <c:pt idx="1">
                  <c:v>3.0</c:v>
                </c:pt>
                <c:pt idx="2">
                  <c:v>4.0</c:v>
                </c:pt>
                <c:pt idx="3">
                  <c:v>3.0</c:v>
                </c:pt>
                <c:pt idx="5">
                  <c:v>4.0</c:v>
                </c:pt>
                <c:pt idx="6">
                  <c:v>2.0</c:v>
                </c:pt>
                <c:pt idx="7">
                  <c:v>3.0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Tenured Faculty</c:v>
                </c:pt>
              </c:strCache>
            </c:strRef>
          </c:tx>
          <c:spPr>
            <a:solidFill>
              <a:srgbClr val="5A318B"/>
            </a:solidFill>
          </c:spPr>
          <c:invertIfNegative val="0"/>
          <c:cat>
            <c:strRef>
              <c:f>Sheet1!$A$2:$A$10</c:f>
              <c:strCache>
                <c:ptCount val="9"/>
                <c:pt idx="0">
                  <c:v>Gender Issues</c:v>
                </c:pt>
                <c:pt idx="1">
                  <c:v>Research</c:v>
                </c:pt>
                <c:pt idx="2">
                  <c:v>Thoughts of Attrition</c:v>
                </c:pt>
                <c:pt idx="3">
                  <c:v>Mentoring &amp; Networking</c:v>
                </c:pt>
                <c:pt idx="4">
                  <c:v>Family/Domestic Responsibilities</c:v>
                </c:pt>
                <c:pt idx="5">
                  <c:v>Importance of Publications &amp; Funding</c:v>
                </c:pt>
                <c:pt idx="6">
                  <c:v>Interviewing &amp; Negotiating</c:v>
                </c:pt>
                <c:pt idx="7">
                  <c:v>Lack of Promotion/Advancement</c:v>
                </c:pt>
                <c:pt idx="8">
                  <c:v>Time Constraints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5.0</c:v>
                </c:pt>
                <c:pt idx="1">
                  <c:v>2.0</c:v>
                </c:pt>
                <c:pt idx="2">
                  <c:v>4.0</c:v>
                </c:pt>
                <c:pt idx="3">
                  <c:v>5.0</c:v>
                </c:pt>
                <c:pt idx="4">
                  <c:v>3.0</c:v>
                </c:pt>
                <c:pt idx="5">
                  <c:v>4.0</c:v>
                </c:pt>
                <c:pt idx="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41001560"/>
        <c:axId val="2141004680"/>
      </c:barChart>
      <c:catAx>
        <c:axId val="214100156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41004680"/>
        <c:crosses val="autoZero"/>
        <c:auto val="1"/>
        <c:lblAlgn val="ctr"/>
        <c:lblOffset val="100"/>
        <c:noMultiLvlLbl val="0"/>
      </c:catAx>
      <c:valAx>
        <c:axId val="214100468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US" sz="1400" b="0"/>
                  <a:t>Total Count</a:t>
                </a:r>
              </a:p>
            </c:rich>
          </c:tx>
          <c:layout>
            <c:manualLayout>
              <c:xMode val="edge"/>
              <c:yMode val="edge"/>
              <c:x val="0.00832075769037158"/>
              <c:y val="0.2480782057740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410015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58422108399712"/>
          <c:y val="0.0345874978615881"/>
          <c:w val="0.311324837196504"/>
          <c:h val="0.652241439866127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>
          <a:latin typeface="Century Gothic"/>
          <a:cs typeface="Century Gothic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H.S. Students</c:v>
                </c:pt>
              </c:strCache>
            </c:strRef>
          </c:tx>
          <c:spPr>
            <a:solidFill>
              <a:srgbClr val="576EBA"/>
            </a:solidFill>
          </c:spPr>
          <c:invertIfNegative val="0"/>
          <c:cat>
            <c:strRef>
              <c:f>Sheet1!$A$2:$A$14</c:f>
              <c:strCache>
                <c:ptCount val="13"/>
                <c:pt idx="0">
                  <c:v>Mentoring &amp; Networking</c:v>
                </c:pt>
                <c:pt idx="1">
                  <c:v>Gender Issues</c:v>
                </c:pt>
                <c:pt idx="2">
                  <c:v>Different Perspectives</c:v>
                </c:pt>
                <c:pt idx="3">
                  <c:v>Family/Domestic Responsibilities</c:v>
                </c:pt>
                <c:pt idx="4">
                  <c:v>Feelings of Empowerment</c:v>
                </c:pt>
                <c:pt idx="5">
                  <c:v>Research</c:v>
                </c:pt>
                <c:pt idx="6">
                  <c:v>Thoughts of Attrition</c:v>
                </c:pt>
                <c:pt idx="7">
                  <c:v>Persistence </c:v>
                </c:pt>
                <c:pt idx="8">
                  <c:v>Pay Inequity</c:v>
                </c:pt>
                <c:pt idx="9">
                  <c:v>Interviewing &amp; Negotiating</c:v>
                </c:pt>
                <c:pt idx="10">
                  <c:v>Importance of Publications &amp; Funding</c:v>
                </c:pt>
                <c:pt idx="11">
                  <c:v>Time Constraints</c:v>
                </c:pt>
                <c:pt idx="12">
                  <c:v>Lack of Promotion/Advancement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28.0</c:v>
                </c:pt>
                <c:pt idx="1">
                  <c:v>23.0</c:v>
                </c:pt>
                <c:pt idx="2">
                  <c:v>5.0</c:v>
                </c:pt>
                <c:pt idx="3">
                  <c:v>1.0</c:v>
                </c:pt>
                <c:pt idx="4">
                  <c:v>11.0</c:v>
                </c:pt>
                <c:pt idx="5">
                  <c:v>13.0</c:v>
                </c:pt>
                <c:pt idx="7">
                  <c:v>5.0</c:v>
                </c:pt>
                <c:pt idx="8">
                  <c:v>2.0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Graduate/Medical Students</c:v>
                </c:pt>
              </c:strCache>
            </c:strRef>
          </c:tx>
          <c:spPr>
            <a:solidFill>
              <a:srgbClr val="FF7197"/>
            </a:solidFill>
          </c:spPr>
          <c:invertIfNegative val="0"/>
          <c:cat>
            <c:strRef>
              <c:f>Sheet1!$A$2:$A$14</c:f>
              <c:strCache>
                <c:ptCount val="13"/>
                <c:pt idx="0">
                  <c:v>Mentoring &amp; Networking</c:v>
                </c:pt>
                <c:pt idx="1">
                  <c:v>Gender Issues</c:v>
                </c:pt>
                <c:pt idx="2">
                  <c:v>Different Perspectives</c:v>
                </c:pt>
                <c:pt idx="3">
                  <c:v>Family/Domestic Responsibilities</c:v>
                </c:pt>
                <c:pt idx="4">
                  <c:v>Feelings of Empowerment</c:v>
                </c:pt>
                <c:pt idx="5">
                  <c:v>Research</c:v>
                </c:pt>
                <c:pt idx="6">
                  <c:v>Thoughts of Attrition</c:v>
                </c:pt>
                <c:pt idx="7">
                  <c:v>Persistence </c:v>
                </c:pt>
                <c:pt idx="8">
                  <c:v>Pay Inequity</c:v>
                </c:pt>
                <c:pt idx="9">
                  <c:v>Interviewing &amp; Negotiating</c:v>
                </c:pt>
                <c:pt idx="10">
                  <c:v>Importance of Publications &amp; Funding</c:v>
                </c:pt>
                <c:pt idx="11">
                  <c:v>Time Constraints</c:v>
                </c:pt>
                <c:pt idx="12">
                  <c:v>Lack of Promotion/Advancement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38.0</c:v>
                </c:pt>
                <c:pt idx="1">
                  <c:v>23.0</c:v>
                </c:pt>
                <c:pt idx="2">
                  <c:v>9.0</c:v>
                </c:pt>
                <c:pt idx="3">
                  <c:v>18.0</c:v>
                </c:pt>
                <c:pt idx="4">
                  <c:v>9.0</c:v>
                </c:pt>
                <c:pt idx="5">
                  <c:v>6.0</c:v>
                </c:pt>
                <c:pt idx="6">
                  <c:v>3.0</c:v>
                </c:pt>
                <c:pt idx="7">
                  <c:v>3.0</c:v>
                </c:pt>
                <c:pt idx="8">
                  <c:v>1.0</c:v>
                </c:pt>
                <c:pt idx="11">
                  <c:v>3.0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Postdoctoral/Assistant Faculty</c:v>
                </c:pt>
              </c:strCache>
            </c:strRef>
          </c:tx>
          <c:spPr>
            <a:solidFill>
              <a:srgbClr val="399BB5"/>
            </a:solidFill>
          </c:spPr>
          <c:invertIfNegative val="0"/>
          <c:cat>
            <c:strRef>
              <c:f>Sheet1!$A$2:$A$14</c:f>
              <c:strCache>
                <c:ptCount val="13"/>
                <c:pt idx="0">
                  <c:v>Mentoring &amp; Networking</c:v>
                </c:pt>
                <c:pt idx="1">
                  <c:v>Gender Issues</c:v>
                </c:pt>
                <c:pt idx="2">
                  <c:v>Different Perspectives</c:v>
                </c:pt>
                <c:pt idx="3">
                  <c:v>Family/Domestic Responsibilities</c:v>
                </c:pt>
                <c:pt idx="4">
                  <c:v>Feelings of Empowerment</c:v>
                </c:pt>
                <c:pt idx="5">
                  <c:v>Research</c:v>
                </c:pt>
                <c:pt idx="6">
                  <c:v>Thoughts of Attrition</c:v>
                </c:pt>
                <c:pt idx="7">
                  <c:v>Persistence </c:v>
                </c:pt>
                <c:pt idx="8">
                  <c:v>Pay Inequity</c:v>
                </c:pt>
                <c:pt idx="9">
                  <c:v>Interviewing &amp; Negotiating</c:v>
                </c:pt>
                <c:pt idx="10">
                  <c:v>Importance of Publications &amp; Funding</c:v>
                </c:pt>
                <c:pt idx="11">
                  <c:v>Time Constraints</c:v>
                </c:pt>
                <c:pt idx="12">
                  <c:v>Lack of Promotion/Advancement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8.0</c:v>
                </c:pt>
                <c:pt idx="1">
                  <c:v>17.0</c:v>
                </c:pt>
                <c:pt idx="2">
                  <c:v>9.0</c:v>
                </c:pt>
                <c:pt idx="3">
                  <c:v>7.0</c:v>
                </c:pt>
                <c:pt idx="4">
                  <c:v>4.0</c:v>
                </c:pt>
                <c:pt idx="5">
                  <c:v>1.0</c:v>
                </c:pt>
                <c:pt idx="6">
                  <c:v>10.0</c:v>
                </c:pt>
                <c:pt idx="7">
                  <c:v>4.0</c:v>
                </c:pt>
                <c:pt idx="8">
                  <c:v>7.0</c:v>
                </c:pt>
                <c:pt idx="9">
                  <c:v>4.0</c:v>
                </c:pt>
                <c:pt idx="10">
                  <c:v>5.0</c:v>
                </c:pt>
                <c:pt idx="11">
                  <c:v>1.0</c:v>
                </c:pt>
                <c:pt idx="12">
                  <c:v>3.0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Tenured Faculty</c:v>
                </c:pt>
              </c:strCache>
            </c:strRef>
          </c:tx>
          <c:spPr>
            <a:solidFill>
              <a:srgbClr val="5A318B"/>
            </a:solidFill>
          </c:spPr>
          <c:invertIfNegative val="0"/>
          <c:cat>
            <c:strRef>
              <c:f>Sheet1!$A$2:$A$14</c:f>
              <c:strCache>
                <c:ptCount val="13"/>
                <c:pt idx="0">
                  <c:v>Mentoring &amp; Networking</c:v>
                </c:pt>
                <c:pt idx="1">
                  <c:v>Gender Issues</c:v>
                </c:pt>
                <c:pt idx="2">
                  <c:v>Different Perspectives</c:v>
                </c:pt>
                <c:pt idx="3">
                  <c:v>Family/Domestic Responsibilities</c:v>
                </c:pt>
                <c:pt idx="4">
                  <c:v>Feelings of Empowerment</c:v>
                </c:pt>
                <c:pt idx="5">
                  <c:v>Research</c:v>
                </c:pt>
                <c:pt idx="6">
                  <c:v>Thoughts of Attrition</c:v>
                </c:pt>
                <c:pt idx="7">
                  <c:v>Persistence </c:v>
                </c:pt>
                <c:pt idx="8">
                  <c:v>Pay Inequity</c:v>
                </c:pt>
                <c:pt idx="9">
                  <c:v>Interviewing &amp; Negotiating</c:v>
                </c:pt>
                <c:pt idx="10">
                  <c:v>Importance of Publications &amp; Funding</c:v>
                </c:pt>
                <c:pt idx="11">
                  <c:v>Time Constraints</c:v>
                </c:pt>
                <c:pt idx="12">
                  <c:v>Lack of Promotion/Advancement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19.0</c:v>
                </c:pt>
                <c:pt idx="1">
                  <c:v>16.0</c:v>
                </c:pt>
                <c:pt idx="2">
                  <c:v>14.0</c:v>
                </c:pt>
                <c:pt idx="3">
                  <c:v>9.0</c:v>
                </c:pt>
                <c:pt idx="5">
                  <c:v>4.0</c:v>
                </c:pt>
                <c:pt idx="6">
                  <c:v>7.0</c:v>
                </c:pt>
                <c:pt idx="8">
                  <c:v>2.0</c:v>
                </c:pt>
                <c:pt idx="9">
                  <c:v>2.0</c:v>
                </c:pt>
                <c:pt idx="10">
                  <c:v>1.0</c:v>
                </c:pt>
                <c:pt idx="11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41063544"/>
        <c:axId val="2141066664"/>
      </c:barChart>
      <c:catAx>
        <c:axId val="214106354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41066664"/>
        <c:crosses val="autoZero"/>
        <c:auto val="1"/>
        <c:lblAlgn val="ctr"/>
        <c:lblOffset val="100"/>
        <c:noMultiLvlLbl val="0"/>
      </c:catAx>
      <c:valAx>
        <c:axId val="214106666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US" sz="1400" b="0"/>
                  <a:t>Total Count</a:t>
                </a:r>
              </a:p>
            </c:rich>
          </c:tx>
          <c:layout>
            <c:manualLayout>
              <c:xMode val="edge"/>
              <c:yMode val="edge"/>
              <c:x val="0.0440414952656454"/>
              <c:y val="0.25035155586141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410635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56170675434238"/>
          <c:y val="0.0275263459152417"/>
          <c:w val="0.318055480977196"/>
          <c:h val="0.564377209565894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000">
          <a:latin typeface="Century Gothic"/>
          <a:cs typeface="Century Gothic"/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2BC479-D47C-C149-A972-6A3D120F9FCB}" type="doc">
      <dgm:prSet loTypeId="urn:microsoft.com/office/officeart/2005/8/layout/l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63D4A5E-18B3-EF43-A110-11CF6861F5CB}">
      <dgm:prSet phldrT="[Text]" custT="1"/>
      <dgm:spPr>
        <a:solidFill>
          <a:srgbClr val="5A318B"/>
        </a:solidFill>
      </dgm:spPr>
      <dgm:t>
        <a:bodyPr/>
        <a:lstStyle/>
        <a:p>
          <a:r>
            <a:rPr lang="en-US" sz="1600" dirty="0" smtClean="0">
              <a:latin typeface="Century Gothic"/>
              <a:cs typeface="Century Gothic"/>
            </a:rPr>
            <a:t>Women in Science: Historical Context</a:t>
          </a:r>
          <a:endParaRPr lang="en-US" sz="1600" dirty="0">
            <a:latin typeface="Century Gothic"/>
            <a:cs typeface="Century Gothic"/>
          </a:endParaRPr>
        </a:p>
      </dgm:t>
    </dgm:pt>
    <dgm:pt modelId="{44AD403B-DBEE-CB4F-A417-36F721AF1282}" type="parTrans" cxnId="{D8158E3F-77A5-3646-BD51-F8A825A5C2EE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EE7FAF3B-AD5A-EC45-BD8B-38AD91F27A23}" type="sibTrans" cxnId="{D8158E3F-77A5-3646-BD51-F8A825A5C2EE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E020B748-0CAC-3944-A944-A7D6F30A1E86}">
      <dgm:prSet phldrT="[Text]" custT="1"/>
      <dgm:spPr/>
      <dgm:t>
        <a:bodyPr/>
        <a:lstStyle/>
        <a:p>
          <a:r>
            <a:rPr lang="en-US" sz="1600" dirty="0" smtClean="0">
              <a:latin typeface="Century Gothic"/>
              <a:cs typeface="Century Gothic"/>
            </a:rPr>
            <a:t>Nationally, women hold only 7-16% of tenured physical science professorships</a:t>
          </a:r>
          <a:endParaRPr lang="en-US" sz="1600" dirty="0">
            <a:latin typeface="Century Gothic"/>
            <a:cs typeface="Century Gothic"/>
          </a:endParaRPr>
        </a:p>
      </dgm:t>
    </dgm:pt>
    <dgm:pt modelId="{3FE028FE-B10C-7245-9635-790C993F28A3}" type="parTrans" cxnId="{438DF8DB-ADB4-C64A-8C19-5BC69B109D30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D69FF897-4541-1C4C-B167-7B49DD603059}" type="sibTrans" cxnId="{438DF8DB-ADB4-C64A-8C19-5BC69B109D30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C6295956-A865-8540-A129-F9916785C7D5}">
      <dgm:prSet phldrT="[Text]" custT="1"/>
      <dgm:spPr>
        <a:solidFill>
          <a:srgbClr val="576EBA"/>
        </a:solidFill>
      </dgm:spPr>
      <dgm:t>
        <a:bodyPr/>
        <a:lstStyle/>
        <a:p>
          <a:r>
            <a:rPr lang="en-US" sz="1600" dirty="0" smtClean="0">
              <a:latin typeface="Century Gothic"/>
              <a:cs typeface="Century Gothic"/>
            </a:rPr>
            <a:t>Women Electing to Study Science</a:t>
          </a:r>
          <a:endParaRPr lang="en-US" sz="1600" dirty="0">
            <a:latin typeface="Century Gothic"/>
            <a:cs typeface="Century Gothic"/>
          </a:endParaRPr>
        </a:p>
      </dgm:t>
    </dgm:pt>
    <dgm:pt modelId="{355731C2-1EB4-FC4F-AE22-8D6A2019BD3B}" type="parTrans" cxnId="{F4BAE000-3CA1-3C42-A7CD-23BACF7F9140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2422212E-1386-024A-ACE5-667D91154F09}" type="sibTrans" cxnId="{F4BAE000-3CA1-3C42-A7CD-23BACF7F9140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D4926BF6-824D-224B-A166-78253D79E4AB}">
      <dgm:prSet phldrT="[Text]" custT="1"/>
      <dgm:spPr/>
      <dgm:t>
        <a:bodyPr/>
        <a:lstStyle/>
        <a:p>
          <a:r>
            <a:rPr lang="en-US" sz="1600" dirty="0" smtClean="0">
              <a:latin typeface="Century Gothic"/>
              <a:cs typeface="Century Gothic"/>
            </a:rPr>
            <a:t>National % of female physical science baccalaureate majors has been decreasing since 2002</a:t>
          </a:r>
          <a:endParaRPr lang="en-US" sz="1600" dirty="0">
            <a:latin typeface="Century Gothic"/>
            <a:cs typeface="Century Gothic"/>
          </a:endParaRPr>
        </a:p>
      </dgm:t>
    </dgm:pt>
    <dgm:pt modelId="{DBD99E0E-AAC0-9741-8C13-FADE378439BC}" type="parTrans" cxnId="{AD22B9B1-923C-0347-9EC4-56D74981FBD5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334F299A-3702-7347-B26E-C15C840D4FBA}" type="sibTrans" cxnId="{AD22B9B1-923C-0347-9EC4-56D74981FBD5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03576673-F701-2444-8A1D-B7AD4A745C7B}">
      <dgm:prSet phldrT="[Text]" custT="1"/>
      <dgm:spPr>
        <a:solidFill>
          <a:srgbClr val="C032A0"/>
        </a:solidFill>
      </dgm:spPr>
      <dgm:t>
        <a:bodyPr/>
        <a:lstStyle/>
        <a:p>
          <a:r>
            <a:rPr lang="en-US" sz="1600" dirty="0" smtClean="0">
              <a:latin typeface="Century Gothic"/>
              <a:cs typeface="Century Gothic"/>
            </a:rPr>
            <a:t>Female Attrition in Science Academia</a:t>
          </a:r>
        </a:p>
      </dgm:t>
    </dgm:pt>
    <dgm:pt modelId="{823B2DC7-9F6F-F047-8001-05CE532FD99A}" type="parTrans" cxnId="{D309CCF7-359B-C848-8D2D-35B827F4CAAF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4F7825A9-59CA-4446-B7B6-5ADDE0799DD3}" type="sibTrans" cxnId="{D309CCF7-359B-C848-8D2D-35B827F4CAAF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672C382D-0491-F44F-8AAB-9F8A7E0C954E}">
      <dgm:prSet phldrT="[Text]" custT="1"/>
      <dgm:spPr/>
      <dgm:t>
        <a:bodyPr/>
        <a:lstStyle/>
        <a:p>
          <a:r>
            <a:rPr lang="en-US" sz="1600" dirty="0" smtClean="0">
              <a:latin typeface="Century Gothic"/>
              <a:cs typeface="Century Gothic"/>
            </a:rPr>
            <a:t>Greater familial responsibilities, wage gaps, lower publication rates, &amp; lack of mentoring lead to female attrition</a:t>
          </a:r>
          <a:endParaRPr lang="en-US" sz="1600" dirty="0">
            <a:latin typeface="Century Gothic"/>
            <a:cs typeface="Century Gothic"/>
          </a:endParaRPr>
        </a:p>
      </dgm:t>
    </dgm:pt>
    <dgm:pt modelId="{3A19AA18-4A0D-AF46-9B89-995EE24AB9D6}" type="parTrans" cxnId="{B5ED996B-BB34-9442-B687-A25194D4F82F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37CA5CFB-251B-D34B-83BF-F1B9C304E0CF}" type="sibTrans" cxnId="{B5ED996B-BB34-9442-B687-A25194D4F82F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F6CDD7FE-81E8-3D41-B24D-3F9FE4D10DFE}">
      <dgm:prSet phldrT="[Text]" custT="1"/>
      <dgm:spPr>
        <a:solidFill>
          <a:srgbClr val="0C6C8C"/>
        </a:solidFill>
      </dgm:spPr>
      <dgm:t>
        <a:bodyPr/>
        <a:lstStyle/>
        <a:p>
          <a:r>
            <a:rPr lang="en-US" sz="1600" dirty="0" smtClean="0">
              <a:latin typeface="Century Gothic"/>
              <a:cs typeface="Century Gothic"/>
            </a:rPr>
            <a:t>Impact of Mentoring on Female Retention</a:t>
          </a:r>
          <a:endParaRPr lang="en-US" sz="1600" dirty="0">
            <a:latin typeface="Century Gothic"/>
            <a:cs typeface="Century Gothic"/>
          </a:endParaRPr>
        </a:p>
      </dgm:t>
    </dgm:pt>
    <dgm:pt modelId="{4C9929FC-E8B7-3745-8AF6-7F62E2202931}" type="parTrans" cxnId="{17582BE4-0416-A94D-955D-8CAF475B1587}">
      <dgm:prSet/>
      <dgm:spPr/>
      <dgm:t>
        <a:bodyPr/>
        <a:lstStyle/>
        <a:p>
          <a:endParaRPr lang="en-US" sz="1600"/>
        </a:p>
      </dgm:t>
    </dgm:pt>
    <dgm:pt modelId="{08BBF2B8-0048-184F-AE39-D2030854FE87}" type="sibTrans" cxnId="{17582BE4-0416-A94D-955D-8CAF475B1587}">
      <dgm:prSet/>
      <dgm:spPr/>
      <dgm:t>
        <a:bodyPr/>
        <a:lstStyle/>
        <a:p>
          <a:endParaRPr lang="en-US" sz="1600"/>
        </a:p>
      </dgm:t>
    </dgm:pt>
    <dgm:pt modelId="{335DF55E-70B2-1444-8120-CECE271BD66F}">
      <dgm:prSet phldrT="[Text]" custT="1"/>
      <dgm:spPr/>
      <dgm:t>
        <a:bodyPr/>
        <a:lstStyle/>
        <a:p>
          <a:r>
            <a:rPr lang="en-US" sz="1600" dirty="0" smtClean="0">
              <a:latin typeface="Century Gothic"/>
              <a:cs typeface="Century Gothic"/>
            </a:rPr>
            <a:t>Mentoring leads to career development, satisfaction, &amp; research advances</a:t>
          </a:r>
          <a:endParaRPr lang="en-US" sz="1600" dirty="0">
            <a:latin typeface="Century Gothic"/>
            <a:cs typeface="Century Gothic"/>
          </a:endParaRPr>
        </a:p>
      </dgm:t>
    </dgm:pt>
    <dgm:pt modelId="{98020074-7B91-D841-9CA7-EE8441CD2463}" type="parTrans" cxnId="{2285F1FF-1E34-0141-AC12-06AAF1CC4C73}">
      <dgm:prSet/>
      <dgm:spPr/>
      <dgm:t>
        <a:bodyPr/>
        <a:lstStyle/>
        <a:p>
          <a:endParaRPr lang="en-US" sz="1600"/>
        </a:p>
      </dgm:t>
    </dgm:pt>
    <dgm:pt modelId="{05D358E1-4BFA-864E-8C57-418AF2FE307E}" type="sibTrans" cxnId="{2285F1FF-1E34-0141-AC12-06AAF1CC4C73}">
      <dgm:prSet/>
      <dgm:spPr/>
      <dgm:t>
        <a:bodyPr/>
        <a:lstStyle/>
        <a:p>
          <a:endParaRPr lang="en-US" sz="1600"/>
        </a:p>
      </dgm:t>
    </dgm:pt>
    <dgm:pt modelId="{A67DAE6C-1E0D-6C47-B3CA-B34F2A5B0E56}" type="pres">
      <dgm:prSet presAssocID="{322BC479-D47C-C149-A972-6A3D120F9FCB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4F3547E-2E15-1B42-BB93-3FA0BE29B540}" type="pres">
      <dgm:prSet presAssocID="{A63D4A5E-18B3-EF43-A110-11CF6861F5CB}" presName="horFlow" presStyleCnt="0"/>
      <dgm:spPr/>
    </dgm:pt>
    <dgm:pt modelId="{EC265210-996E-E042-AA5F-4971CEAA0CD3}" type="pres">
      <dgm:prSet presAssocID="{A63D4A5E-18B3-EF43-A110-11CF6861F5CB}" presName="bigChev" presStyleLbl="node1" presStyleIdx="0" presStyleCnt="4"/>
      <dgm:spPr/>
      <dgm:t>
        <a:bodyPr/>
        <a:lstStyle/>
        <a:p>
          <a:endParaRPr lang="en-US"/>
        </a:p>
      </dgm:t>
    </dgm:pt>
    <dgm:pt modelId="{070C5083-379B-3C40-A4A0-5CD4BB9AF8BE}" type="pres">
      <dgm:prSet presAssocID="{3FE028FE-B10C-7245-9635-790C993F28A3}" presName="parTrans" presStyleCnt="0"/>
      <dgm:spPr/>
    </dgm:pt>
    <dgm:pt modelId="{6B3F4F98-C485-0A44-8C06-344953531457}" type="pres">
      <dgm:prSet presAssocID="{E020B748-0CAC-3944-A944-A7D6F30A1E86}" presName="node" presStyleLbl="alignAccFollowNode1" presStyleIdx="0" presStyleCnt="4" custScaleX="2168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65ED1D-7CCA-F644-B48E-6E55C5E18340}" type="pres">
      <dgm:prSet presAssocID="{A63D4A5E-18B3-EF43-A110-11CF6861F5CB}" presName="vSp" presStyleCnt="0"/>
      <dgm:spPr/>
    </dgm:pt>
    <dgm:pt modelId="{FE15C49A-3A24-7940-AC84-1777D0517FF5}" type="pres">
      <dgm:prSet presAssocID="{C6295956-A865-8540-A129-F9916785C7D5}" presName="horFlow" presStyleCnt="0"/>
      <dgm:spPr/>
    </dgm:pt>
    <dgm:pt modelId="{4A11B08D-AF29-E34F-9528-17A5798FA535}" type="pres">
      <dgm:prSet presAssocID="{C6295956-A865-8540-A129-F9916785C7D5}" presName="bigChev" presStyleLbl="node1" presStyleIdx="1" presStyleCnt="4"/>
      <dgm:spPr/>
      <dgm:t>
        <a:bodyPr/>
        <a:lstStyle/>
        <a:p>
          <a:endParaRPr lang="en-US"/>
        </a:p>
      </dgm:t>
    </dgm:pt>
    <dgm:pt modelId="{B268FA5E-2777-2649-B81A-E3140FA6043B}" type="pres">
      <dgm:prSet presAssocID="{DBD99E0E-AAC0-9741-8C13-FADE378439BC}" presName="parTrans" presStyleCnt="0"/>
      <dgm:spPr/>
    </dgm:pt>
    <dgm:pt modelId="{6B02591A-6AD9-EB41-AC11-F002A1CD6D48}" type="pres">
      <dgm:prSet presAssocID="{D4926BF6-824D-224B-A166-78253D79E4AB}" presName="node" presStyleLbl="alignAccFollowNode1" presStyleIdx="1" presStyleCnt="4" custScaleX="2160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FE2C6D-0AD6-1D4F-A34D-4BAF533B4348}" type="pres">
      <dgm:prSet presAssocID="{C6295956-A865-8540-A129-F9916785C7D5}" presName="vSp" presStyleCnt="0"/>
      <dgm:spPr/>
    </dgm:pt>
    <dgm:pt modelId="{315B34F6-D448-9347-977E-BD93A123570E}" type="pres">
      <dgm:prSet presAssocID="{03576673-F701-2444-8A1D-B7AD4A745C7B}" presName="horFlow" presStyleCnt="0"/>
      <dgm:spPr/>
    </dgm:pt>
    <dgm:pt modelId="{090AEA22-43D5-1E4B-8788-13BD166028C6}" type="pres">
      <dgm:prSet presAssocID="{03576673-F701-2444-8A1D-B7AD4A745C7B}" presName="bigChev" presStyleLbl="node1" presStyleIdx="2" presStyleCnt="4"/>
      <dgm:spPr/>
      <dgm:t>
        <a:bodyPr/>
        <a:lstStyle/>
        <a:p>
          <a:endParaRPr lang="en-US"/>
        </a:p>
      </dgm:t>
    </dgm:pt>
    <dgm:pt modelId="{709B3869-487E-784D-87D3-3DCC7A4186AB}" type="pres">
      <dgm:prSet presAssocID="{3A19AA18-4A0D-AF46-9B89-995EE24AB9D6}" presName="parTrans" presStyleCnt="0"/>
      <dgm:spPr/>
    </dgm:pt>
    <dgm:pt modelId="{1521E77F-59D9-714D-A29C-37EBD2EAB908}" type="pres">
      <dgm:prSet presAssocID="{672C382D-0491-F44F-8AAB-9F8A7E0C954E}" presName="node" presStyleLbl="alignAccFollowNode1" presStyleIdx="2" presStyleCnt="4" custScaleX="2188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19870-69A4-974D-A280-563D5511C4F0}" type="pres">
      <dgm:prSet presAssocID="{03576673-F701-2444-8A1D-B7AD4A745C7B}" presName="vSp" presStyleCnt="0"/>
      <dgm:spPr/>
    </dgm:pt>
    <dgm:pt modelId="{6380266F-3ECE-F841-A42F-9AA05C89ED57}" type="pres">
      <dgm:prSet presAssocID="{F6CDD7FE-81E8-3D41-B24D-3F9FE4D10DFE}" presName="horFlow" presStyleCnt="0"/>
      <dgm:spPr/>
    </dgm:pt>
    <dgm:pt modelId="{BF85D4DE-C08F-AB47-8681-2301848BC1A9}" type="pres">
      <dgm:prSet presAssocID="{F6CDD7FE-81E8-3D41-B24D-3F9FE4D10DFE}" presName="bigChev" presStyleLbl="node1" presStyleIdx="3" presStyleCnt="4"/>
      <dgm:spPr/>
      <dgm:t>
        <a:bodyPr/>
        <a:lstStyle/>
        <a:p>
          <a:endParaRPr lang="en-US"/>
        </a:p>
      </dgm:t>
    </dgm:pt>
    <dgm:pt modelId="{FCE21627-C4CA-FC42-BCBE-1E61D7B035AE}" type="pres">
      <dgm:prSet presAssocID="{98020074-7B91-D841-9CA7-EE8441CD2463}" presName="parTrans" presStyleCnt="0"/>
      <dgm:spPr/>
    </dgm:pt>
    <dgm:pt modelId="{53F87817-2C05-8F42-96FD-45F26B536EA2}" type="pres">
      <dgm:prSet presAssocID="{335DF55E-70B2-1444-8120-CECE271BD66F}" presName="node" presStyleLbl="alignAccFollowNode1" presStyleIdx="3" presStyleCnt="4" custScaleX="2142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582BE4-0416-A94D-955D-8CAF475B1587}" srcId="{322BC479-D47C-C149-A972-6A3D120F9FCB}" destId="{F6CDD7FE-81E8-3D41-B24D-3F9FE4D10DFE}" srcOrd="3" destOrd="0" parTransId="{4C9929FC-E8B7-3745-8AF6-7F62E2202931}" sibTransId="{08BBF2B8-0048-184F-AE39-D2030854FE87}"/>
    <dgm:cxn modelId="{438DF8DB-ADB4-C64A-8C19-5BC69B109D30}" srcId="{A63D4A5E-18B3-EF43-A110-11CF6861F5CB}" destId="{E020B748-0CAC-3944-A944-A7D6F30A1E86}" srcOrd="0" destOrd="0" parTransId="{3FE028FE-B10C-7245-9635-790C993F28A3}" sibTransId="{D69FF897-4541-1C4C-B167-7B49DD603059}"/>
    <dgm:cxn modelId="{E4645EA0-6089-BA49-B40A-1D7D71A64EF2}" type="presOf" srcId="{C6295956-A865-8540-A129-F9916785C7D5}" destId="{4A11B08D-AF29-E34F-9528-17A5798FA535}" srcOrd="0" destOrd="0" presId="urn:microsoft.com/office/officeart/2005/8/layout/lProcess3"/>
    <dgm:cxn modelId="{770CA021-638A-5E47-9C9D-8C9A579486D0}" type="presOf" srcId="{D4926BF6-824D-224B-A166-78253D79E4AB}" destId="{6B02591A-6AD9-EB41-AC11-F002A1CD6D48}" srcOrd="0" destOrd="0" presId="urn:microsoft.com/office/officeart/2005/8/layout/lProcess3"/>
    <dgm:cxn modelId="{71BBBE25-0711-7248-96A8-0B4664265AE0}" type="presOf" srcId="{F6CDD7FE-81E8-3D41-B24D-3F9FE4D10DFE}" destId="{BF85D4DE-C08F-AB47-8681-2301848BC1A9}" srcOrd="0" destOrd="0" presId="urn:microsoft.com/office/officeart/2005/8/layout/lProcess3"/>
    <dgm:cxn modelId="{64612D5A-C39C-B34C-84F0-B4240534D498}" type="presOf" srcId="{335DF55E-70B2-1444-8120-CECE271BD66F}" destId="{53F87817-2C05-8F42-96FD-45F26B536EA2}" srcOrd="0" destOrd="0" presId="urn:microsoft.com/office/officeart/2005/8/layout/lProcess3"/>
    <dgm:cxn modelId="{FE7C2FE6-CAE1-5F41-851B-3DC1A8C0FDDF}" type="presOf" srcId="{322BC479-D47C-C149-A972-6A3D120F9FCB}" destId="{A67DAE6C-1E0D-6C47-B3CA-B34F2A5B0E56}" srcOrd="0" destOrd="0" presId="urn:microsoft.com/office/officeart/2005/8/layout/lProcess3"/>
    <dgm:cxn modelId="{2350FC8C-7FDB-274F-B88A-1B2C8B9FAA92}" type="presOf" srcId="{E020B748-0CAC-3944-A944-A7D6F30A1E86}" destId="{6B3F4F98-C485-0A44-8C06-344953531457}" srcOrd="0" destOrd="0" presId="urn:microsoft.com/office/officeart/2005/8/layout/lProcess3"/>
    <dgm:cxn modelId="{F4BAE000-3CA1-3C42-A7CD-23BACF7F9140}" srcId="{322BC479-D47C-C149-A972-6A3D120F9FCB}" destId="{C6295956-A865-8540-A129-F9916785C7D5}" srcOrd="1" destOrd="0" parTransId="{355731C2-1EB4-FC4F-AE22-8D6A2019BD3B}" sibTransId="{2422212E-1386-024A-ACE5-667D91154F09}"/>
    <dgm:cxn modelId="{AD22B9B1-923C-0347-9EC4-56D74981FBD5}" srcId="{C6295956-A865-8540-A129-F9916785C7D5}" destId="{D4926BF6-824D-224B-A166-78253D79E4AB}" srcOrd="0" destOrd="0" parTransId="{DBD99E0E-AAC0-9741-8C13-FADE378439BC}" sibTransId="{334F299A-3702-7347-B26E-C15C840D4FBA}"/>
    <dgm:cxn modelId="{4CDF51C8-BFCC-F24C-99F2-8F44D1F56490}" type="presOf" srcId="{A63D4A5E-18B3-EF43-A110-11CF6861F5CB}" destId="{EC265210-996E-E042-AA5F-4971CEAA0CD3}" srcOrd="0" destOrd="0" presId="urn:microsoft.com/office/officeart/2005/8/layout/lProcess3"/>
    <dgm:cxn modelId="{D8158E3F-77A5-3646-BD51-F8A825A5C2EE}" srcId="{322BC479-D47C-C149-A972-6A3D120F9FCB}" destId="{A63D4A5E-18B3-EF43-A110-11CF6861F5CB}" srcOrd="0" destOrd="0" parTransId="{44AD403B-DBEE-CB4F-A417-36F721AF1282}" sibTransId="{EE7FAF3B-AD5A-EC45-BD8B-38AD91F27A23}"/>
    <dgm:cxn modelId="{B5ED996B-BB34-9442-B687-A25194D4F82F}" srcId="{03576673-F701-2444-8A1D-B7AD4A745C7B}" destId="{672C382D-0491-F44F-8AAB-9F8A7E0C954E}" srcOrd="0" destOrd="0" parTransId="{3A19AA18-4A0D-AF46-9B89-995EE24AB9D6}" sibTransId="{37CA5CFB-251B-D34B-83BF-F1B9C304E0CF}"/>
    <dgm:cxn modelId="{2285F1FF-1E34-0141-AC12-06AAF1CC4C73}" srcId="{F6CDD7FE-81E8-3D41-B24D-3F9FE4D10DFE}" destId="{335DF55E-70B2-1444-8120-CECE271BD66F}" srcOrd="0" destOrd="0" parTransId="{98020074-7B91-D841-9CA7-EE8441CD2463}" sibTransId="{05D358E1-4BFA-864E-8C57-418AF2FE307E}"/>
    <dgm:cxn modelId="{D309CCF7-359B-C848-8D2D-35B827F4CAAF}" srcId="{322BC479-D47C-C149-A972-6A3D120F9FCB}" destId="{03576673-F701-2444-8A1D-B7AD4A745C7B}" srcOrd="2" destOrd="0" parTransId="{823B2DC7-9F6F-F047-8001-05CE532FD99A}" sibTransId="{4F7825A9-59CA-4446-B7B6-5ADDE0799DD3}"/>
    <dgm:cxn modelId="{E51F53EA-C9D4-5C41-A19A-998904B7428C}" type="presOf" srcId="{672C382D-0491-F44F-8AAB-9F8A7E0C954E}" destId="{1521E77F-59D9-714D-A29C-37EBD2EAB908}" srcOrd="0" destOrd="0" presId="urn:microsoft.com/office/officeart/2005/8/layout/lProcess3"/>
    <dgm:cxn modelId="{1804825B-9841-FF45-AA6E-57FD8D42CC14}" type="presOf" srcId="{03576673-F701-2444-8A1D-B7AD4A745C7B}" destId="{090AEA22-43D5-1E4B-8788-13BD166028C6}" srcOrd="0" destOrd="0" presId="urn:microsoft.com/office/officeart/2005/8/layout/lProcess3"/>
    <dgm:cxn modelId="{127E5AF6-4DC3-D64E-8ABC-E5AEE49F6602}" type="presParOf" srcId="{A67DAE6C-1E0D-6C47-B3CA-B34F2A5B0E56}" destId="{B4F3547E-2E15-1B42-BB93-3FA0BE29B540}" srcOrd="0" destOrd="0" presId="urn:microsoft.com/office/officeart/2005/8/layout/lProcess3"/>
    <dgm:cxn modelId="{3B1D54FD-F9DC-A943-A085-DFA203C985D7}" type="presParOf" srcId="{B4F3547E-2E15-1B42-BB93-3FA0BE29B540}" destId="{EC265210-996E-E042-AA5F-4971CEAA0CD3}" srcOrd="0" destOrd="0" presId="urn:microsoft.com/office/officeart/2005/8/layout/lProcess3"/>
    <dgm:cxn modelId="{8C6B9653-6D3E-774D-8297-7493B57D87CE}" type="presParOf" srcId="{B4F3547E-2E15-1B42-BB93-3FA0BE29B540}" destId="{070C5083-379B-3C40-A4A0-5CD4BB9AF8BE}" srcOrd="1" destOrd="0" presId="urn:microsoft.com/office/officeart/2005/8/layout/lProcess3"/>
    <dgm:cxn modelId="{4C0FFEA1-EE18-4D47-9FF7-C96A1DA4B2F8}" type="presParOf" srcId="{B4F3547E-2E15-1B42-BB93-3FA0BE29B540}" destId="{6B3F4F98-C485-0A44-8C06-344953531457}" srcOrd="2" destOrd="0" presId="urn:microsoft.com/office/officeart/2005/8/layout/lProcess3"/>
    <dgm:cxn modelId="{D80EC20B-4BAA-D848-8993-AD95F2D190AC}" type="presParOf" srcId="{A67DAE6C-1E0D-6C47-B3CA-B34F2A5B0E56}" destId="{1465ED1D-7CCA-F644-B48E-6E55C5E18340}" srcOrd="1" destOrd="0" presId="urn:microsoft.com/office/officeart/2005/8/layout/lProcess3"/>
    <dgm:cxn modelId="{A49823DC-345B-1545-8006-0B2C35BDF2EE}" type="presParOf" srcId="{A67DAE6C-1E0D-6C47-B3CA-B34F2A5B0E56}" destId="{FE15C49A-3A24-7940-AC84-1777D0517FF5}" srcOrd="2" destOrd="0" presId="urn:microsoft.com/office/officeart/2005/8/layout/lProcess3"/>
    <dgm:cxn modelId="{91C26A94-C1B8-4F4E-9F3E-157E1515CB93}" type="presParOf" srcId="{FE15C49A-3A24-7940-AC84-1777D0517FF5}" destId="{4A11B08D-AF29-E34F-9528-17A5798FA535}" srcOrd="0" destOrd="0" presId="urn:microsoft.com/office/officeart/2005/8/layout/lProcess3"/>
    <dgm:cxn modelId="{2CD53B7C-3538-5441-89C7-650F39B82917}" type="presParOf" srcId="{FE15C49A-3A24-7940-AC84-1777D0517FF5}" destId="{B268FA5E-2777-2649-B81A-E3140FA6043B}" srcOrd="1" destOrd="0" presId="urn:microsoft.com/office/officeart/2005/8/layout/lProcess3"/>
    <dgm:cxn modelId="{7B819306-6ED6-E94C-96AB-00456A10AB61}" type="presParOf" srcId="{FE15C49A-3A24-7940-AC84-1777D0517FF5}" destId="{6B02591A-6AD9-EB41-AC11-F002A1CD6D48}" srcOrd="2" destOrd="0" presId="urn:microsoft.com/office/officeart/2005/8/layout/lProcess3"/>
    <dgm:cxn modelId="{F34DAF0D-B862-E944-815F-BB13D22A1015}" type="presParOf" srcId="{A67DAE6C-1E0D-6C47-B3CA-B34F2A5B0E56}" destId="{5EFE2C6D-0AD6-1D4F-A34D-4BAF533B4348}" srcOrd="3" destOrd="0" presId="urn:microsoft.com/office/officeart/2005/8/layout/lProcess3"/>
    <dgm:cxn modelId="{A27A8276-D39D-5644-87E6-CF7114A0EF28}" type="presParOf" srcId="{A67DAE6C-1E0D-6C47-B3CA-B34F2A5B0E56}" destId="{315B34F6-D448-9347-977E-BD93A123570E}" srcOrd="4" destOrd="0" presId="urn:microsoft.com/office/officeart/2005/8/layout/lProcess3"/>
    <dgm:cxn modelId="{EE0269C5-DA30-0B4A-837B-174BB40DA971}" type="presParOf" srcId="{315B34F6-D448-9347-977E-BD93A123570E}" destId="{090AEA22-43D5-1E4B-8788-13BD166028C6}" srcOrd="0" destOrd="0" presId="urn:microsoft.com/office/officeart/2005/8/layout/lProcess3"/>
    <dgm:cxn modelId="{27D170DA-3B30-B840-9552-99D097993D93}" type="presParOf" srcId="{315B34F6-D448-9347-977E-BD93A123570E}" destId="{709B3869-487E-784D-87D3-3DCC7A4186AB}" srcOrd="1" destOrd="0" presId="urn:microsoft.com/office/officeart/2005/8/layout/lProcess3"/>
    <dgm:cxn modelId="{54BD3E25-30B1-904F-B4D1-5C179C2DBA29}" type="presParOf" srcId="{315B34F6-D448-9347-977E-BD93A123570E}" destId="{1521E77F-59D9-714D-A29C-37EBD2EAB908}" srcOrd="2" destOrd="0" presId="urn:microsoft.com/office/officeart/2005/8/layout/lProcess3"/>
    <dgm:cxn modelId="{45B2B740-9732-7C43-8BA9-300AC80A2B1E}" type="presParOf" srcId="{A67DAE6C-1E0D-6C47-B3CA-B34F2A5B0E56}" destId="{FF019870-69A4-974D-A280-563D5511C4F0}" srcOrd="5" destOrd="0" presId="urn:microsoft.com/office/officeart/2005/8/layout/lProcess3"/>
    <dgm:cxn modelId="{4287C5CE-9E3D-4E40-B64F-3A569331F4A1}" type="presParOf" srcId="{A67DAE6C-1E0D-6C47-B3CA-B34F2A5B0E56}" destId="{6380266F-3ECE-F841-A42F-9AA05C89ED57}" srcOrd="6" destOrd="0" presId="urn:microsoft.com/office/officeart/2005/8/layout/lProcess3"/>
    <dgm:cxn modelId="{5283720F-50F7-6548-AD9F-C9CBBF788849}" type="presParOf" srcId="{6380266F-3ECE-F841-A42F-9AA05C89ED57}" destId="{BF85D4DE-C08F-AB47-8681-2301848BC1A9}" srcOrd="0" destOrd="0" presId="urn:microsoft.com/office/officeart/2005/8/layout/lProcess3"/>
    <dgm:cxn modelId="{23079B07-6228-904B-8104-256A534F6E3F}" type="presParOf" srcId="{6380266F-3ECE-F841-A42F-9AA05C89ED57}" destId="{FCE21627-C4CA-FC42-BCBE-1E61D7B035AE}" srcOrd="1" destOrd="0" presId="urn:microsoft.com/office/officeart/2005/8/layout/lProcess3"/>
    <dgm:cxn modelId="{49D5F3AD-921A-624E-A228-0233DC0FB93F}" type="presParOf" srcId="{6380266F-3ECE-F841-A42F-9AA05C89ED57}" destId="{53F87817-2C05-8F42-96FD-45F26B536EA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5E466A-4947-2E43-91A5-510E6165DD1E}" type="doc">
      <dgm:prSet loTypeId="urn:microsoft.com/office/officeart/2005/8/layout/vList6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88EDFCB-7C6F-B54C-8F33-BC3A7FF238DA}">
      <dgm:prSet phldrT="[Text]" custT="1"/>
      <dgm:spPr>
        <a:solidFill>
          <a:srgbClr val="C032A0"/>
        </a:solidFill>
      </dgm:spPr>
      <dgm:t>
        <a:bodyPr/>
        <a:lstStyle/>
        <a:p>
          <a:r>
            <a:rPr lang="en-US" sz="2400" dirty="0" smtClean="0">
              <a:latin typeface="Century Gothic"/>
              <a:cs typeface="Century Gothic"/>
            </a:rPr>
            <a:t>Women’s Health Science Mentoring Program </a:t>
          </a:r>
        </a:p>
      </dgm:t>
    </dgm:pt>
    <dgm:pt modelId="{D27ED97E-A0F0-E147-9C6A-CD745089FB14}" type="parTrans" cxnId="{DAAEE571-0BD6-BA40-B511-FABF385165C2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59E4A731-DC84-D048-A3A8-59D4F78A8FF5}" type="sibTrans" cxnId="{DAAEE571-0BD6-BA40-B511-FABF385165C2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75BE64B8-A7FE-1942-A5C5-E34125633909}">
      <dgm:prSet phldrT="[Text]" custT="1"/>
      <dgm:spPr/>
      <dgm:t>
        <a:bodyPr/>
        <a:lstStyle/>
        <a:p>
          <a:pPr>
            <a:lnSpc>
              <a:spcPct val="110000"/>
            </a:lnSpc>
          </a:pPr>
          <a:r>
            <a:rPr lang="en-US" sz="1600" dirty="0" smtClean="0">
              <a:latin typeface="Century Gothic"/>
              <a:cs typeface="Century Gothic"/>
            </a:rPr>
            <a:t>8 Female high school students &amp; 8 medical/graduate students</a:t>
          </a:r>
          <a:endParaRPr lang="en-US" sz="1600" dirty="0">
            <a:latin typeface="Century Gothic"/>
            <a:cs typeface="Century Gothic"/>
          </a:endParaRPr>
        </a:p>
      </dgm:t>
    </dgm:pt>
    <dgm:pt modelId="{8AB0D499-9285-AE40-A7DE-3C1B94877453}" type="parTrans" cxnId="{CBCE1174-7042-844A-8628-BF00982986E1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D4B1E77E-9487-FC4F-A4A0-45338B487ABE}" type="sibTrans" cxnId="{CBCE1174-7042-844A-8628-BF00982986E1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60085E01-6AA2-5C41-B6EB-29235445D116}">
      <dgm:prSet phldrT="[Text]" custT="1"/>
      <dgm:spPr/>
      <dgm:t>
        <a:bodyPr/>
        <a:lstStyle/>
        <a:p>
          <a:pPr>
            <a:lnSpc>
              <a:spcPct val="110000"/>
            </a:lnSpc>
          </a:pPr>
          <a:r>
            <a:rPr lang="en-US" sz="1600" dirty="0" smtClean="0">
              <a:latin typeface="Century Gothic"/>
              <a:cs typeface="Century Gothic"/>
            </a:rPr>
            <a:t>Group and dyadic mentorship</a:t>
          </a:r>
          <a:endParaRPr lang="en-US" sz="1600" dirty="0">
            <a:latin typeface="Century Gothic"/>
            <a:cs typeface="Century Gothic"/>
          </a:endParaRPr>
        </a:p>
      </dgm:t>
    </dgm:pt>
    <dgm:pt modelId="{F8FF5CFA-8566-324E-B984-7BBB4302B542}" type="parTrans" cxnId="{B2C104DC-5515-384A-9E0E-E051BD0D51DE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07866C67-8DDB-AD4D-9D93-EC85C162C2D5}" type="sibTrans" cxnId="{B2C104DC-5515-384A-9E0E-E051BD0D51DE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855B1DDF-5DF3-E14E-B53A-8741C92746D2}">
      <dgm:prSet phldrT="[Text]" custT="1"/>
      <dgm:spPr>
        <a:solidFill>
          <a:srgbClr val="0C6C8C"/>
        </a:solidFill>
      </dgm:spPr>
      <dgm:t>
        <a:bodyPr/>
        <a:lstStyle/>
        <a:p>
          <a:r>
            <a:rPr lang="en-US" sz="2400" dirty="0" smtClean="0">
              <a:latin typeface="Century Gothic"/>
              <a:cs typeface="Century Gothic"/>
            </a:rPr>
            <a:t>Women in Science Journal Club</a:t>
          </a:r>
        </a:p>
      </dgm:t>
    </dgm:pt>
    <dgm:pt modelId="{895F13B8-D273-4C42-9173-53E75F1CD001}" type="parTrans" cxnId="{2D76CA4C-0BAA-804D-81F0-172AEF100FDA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B7E6124C-EB18-E54E-85CE-F9009F906854}" type="sibTrans" cxnId="{2D76CA4C-0BAA-804D-81F0-172AEF100FDA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0A7E7682-8ADD-5B4E-AA41-9492FBCD9D88}">
      <dgm:prSet phldrT="[Text]" custT="1"/>
      <dgm:spPr/>
      <dgm:t>
        <a:bodyPr/>
        <a:lstStyle/>
        <a:p>
          <a:pPr>
            <a:lnSpc>
              <a:spcPct val="110000"/>
            </a:lnSpc>
          </a:pPr>
          <a:r>
            <a:rPr lang="en-US" sz="1600" dirty="0" smtClean="0">
              <a:latin typeface="Century Gothic"/>
              <a:cs typeface="Century Gothic"/>
            </a:rPr>
            <a:t>4 Postdoctoral &amp; pre-tenure faculty &amp; 4 tenured science/medical faculty</a:t>
          </a:r>
          <a:endParaRPr lang="en-US" sz="1600" dirty="0">
            <a:latin typeface="Century Gothic"/>
            <a:cs typeface="Century Gothic"/>
          </a:endParaRPr>
        </a:p>
      </dgm:t>
    </dgm:pt>
    <dgm:pt modelId="{BB7C81D1-0D3A-794B-BF8C-BCD7CC6FCA98}" type="parTrans" cxnId="{2C907C38-E835-6C48-B08A-C3D26C5157C0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59743E9A-B198-6F45-816B-707BE980317E}" type="sibTrans" cxnId="{2C907C38-E835-6C48-B08A-C3D26C5157C0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7EC86C71-9C6B-2840-8464-B68CDAFA1F99}">
      <dgm:prSet phldrT="[Text]" custT="1"/>
      <dgm:spPr/>
      <dgm:t>
        <a:bodyPr/>
        <a:lstStyle/>
        <a:p>
          <a:pPr>
            <a:lnSpc>
              <a:spcPct val="110000"/>
            </a:lnSpc>
          </a:pPr>
          <a:r>
            <a:rPr lang="en-US" sz="1600" dirty="0" smtClean="0">
              <a:latin typeface="Century Gothic"/>
              <a:cs typeface="Century Gothic"/>
            </a:rPr>
            <a:t>Group and dyadic mentorship</a:t>
          </a:r>
          <a:endParaRPr lang="en-US" sz="1600" dirty="0">
            <a:latin typeface="Century Gothic"/>
            <a:cs typeface="Century Gothic"/>
          </a:endParaRPr>
        </a:p>
      </dgm:t>
    </dgm:pt>
    <dgm:pt modelId="{E02AEB69-113E-F342-8E26-9479AF43B886}" type="parTrans" cxnId="{88DBD6E4-C582-0D48-AD0D-C69700A5877F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163806EC-F1F7-4844-B856-D3EB891D322E}" type="sibTrans" cxnId="{88DBD6E4-C582-0D48-AD0D-C69700A5877F}">
      <dgm:prSet/>
      <dgm:spPr/>
      <dgm:t>
        <a:bodyPr/>
        <a:lstStyle/>
        <a:p>
          <a:endParaRPr lang="en-US" sz="1600">
            <a:latin typeface="Century Gothic"/>
            <a:cs typeface="Century Gothic"/>
          </a:endParaRPr>
        </a:p>
      </dgm:t>
    </dgm:pt>
    <dgm:pt modelId="{51F5C7F2-383C-E949-B6F3-58D789515C89}">
      <dgm:prSet phldrT="[Text]" custT="1"/>
      <dgm:spPr/>
      <dgm:t>
        <a:bodyPr/>
        <a:lstStyle/>
        <a:p>
          <a:pPr>
            <a:lnSpc>
              <a:spcPct val="110000"/>
            </a:lnSpc>
          </a:pPr>
          <a:r>
            <a:rPr lang="en-US" sz="1600" dirty="0" smtClean="0">
              <a:latin typeface="Century Gothic"/>
              <a:cs typeface="Century Gothic"/>
            </a:rPr>
            <a:t>Conduct self-selected research projects &amp; bi-monthly meetings</a:t>
          </a:r>
          <a:endParaRPr lang="en-US" sz="1600" dirty="0">
            <a:latin typeface="Century Gothic"/>
            <a:cs typeface="Century Gothic"/>
          </a:endParaRPr>
        </a:p>
      </dgm:t>
    </dgm:pt>
    <dgm:pt modelId="{84CCA708-DD02-EB4E-ADF9-01A077D4E377}" type="parTrans" cxnId="{E35B56DB-672E-C244-84CA-3C9A52BFB3B8}">
      <dgm:prSet/>
      <dgm:spPr/>
      <dgm:t>
        <a:bodyPr/>
        <a:lstStyle/>
        <a:p>
          <a:endParaRPr lang="en-US" sz="1600"/>
        </a:p>
      </dgm:t>
    </dgm:pt>
    <dgm:pt modelId="{1FD9D7B0-FC55-C646-BAD8-FDE7E2158F3F}" type="sibTrans" cxnId="{E35B56DB-672E-C244-84CA-3C9A52BFB3B8}">
      <dgm:prSet/>
      <dgm:spPr/>
      <dgm:t>
        <a:bodyPr/>
        <a:lstStyle/>
        <a:p>
          <a:endParaRPr lang="en-US" sz="1600"/>
        </a:p>
      </dgm:t>
    </dgm:pt>
    <dgm:pt modelId="{2D92342C-175A-E342-9048-C6FD98D3734B}">
      <dgm:prSet phldrT="[Text]" custT="1"/>
      <dgm:spPr/>
      <dgm:t>
        <a:bodyPr/>
        <a:lstStyle/>
        <a:p>
          <a:pPr>
            <a:lnSpc>
              <a:spcPct val="110000"/>
            </a:lnSpc>
          </a:pPr>
          <a:r>
            <a:rPr lang="en-US" sz="1600" dirty="0" smtClean="0">
              <a:latin typeface="Century Gothic"/>
              <a:cs typeface="Century Gothic"/>
            </a:rPr>
            <a:t>Review and discuss current literature &amp; meet in weekly cohorts</a:t>
          </a:r>
          <a:endParaRPr lang="en-US" sz="1600" dirty="0">
            <a:latin typeface="Century Gothic"/>
            <a:cs typeface="Century Gothic"/>
          </a:endParaRPr>
        </a:p>
      </dgm:t>
    </dgm:pt>
    <dgm:pt modelId="{385268F7-EEFF-7947-A3BD-DA3D8D3AEFAD}" type="parTrans" cxnId="{67ECC36E-1479-E745-BE26-71C3F0EDCDB7}">
      <dgm:prSet/>
      <dgm:spPr/>
      <dgm:t>
        <a:bodyPr/>
        <a:lstStyle/>
        <a:p>
          <a:endParaRPr lang="en-US" sz="1600"/>
        </a:p>
      </dgm:t>
    </dgm:pt>
    <dgm:pt modelId="{5946C895-32F3-154D-BC6F-2B792C7464F1}" type="sibTrans" cxnId="{67ECC36E-1479-E745-BE26-71C3F0EDCDB7}">
      <dgm:prSet/>
      <dgm:spPr/>
      <dgm:t>
        <a:bodyPr/>
        <a:lstStyle/>
        <a:p>
          <a:endParaRPr lang="en-US" sz="1600"/>
        </a:p>
      </dgm:t>
    </dgm:pt>
    <dgm:pt modelId="{3028D6CF-3F3E-CE44-8A4E-B726C5C7C9F4}" type="pres">
      <dgm:prSet presAssocID="{CA5E466A-4947-2E43-91A5-510E6165DD1E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63EB25C-8F1E-8D47-8460-4550D8C16FEC}" type="pres">
      <dgm:prSet presAssocID="{988EDFCB-7C6F-B54C-8F33-BC3A7FF238DA}" presName="linNode" presStyleCnt="0"/>
      <dgm:spPr/>
    </dgm:pt>
    <dgm:pt modelId="{AFF70869-0665-6F45-994B-551B6AA0FBEA}" type="pres">
      <dgm:prSet presAssocID="{988EDFCB-7C6F-B54C-8F33-BC3A7FF238DA}" presName="parentShp" presStyleLbl="node1" presStyleIdx="0" presStyleCnt="2" custLinFactNeighborX="-30891" custLinFactNeighborY="-220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76EC0D-B6B7-A84C-B5FD-9884328B75E8}" type="pres">
      <dgm:prSet presAssocID="{988EDFCB-7C6F-B54C-8F33-BC3A7FF238DA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BF1F63-0B61-AB4A-91DC-8E4F214C64FA}" type="pres">
      <dgm:prSet presAssocID="{59E4A731-DC84-D048-A3A8-59D4F78A8FF5}" presName="spacing" presStyleCnt="0"/>
      <dgm:spPr/>
    </dgm:pt>
    <dgm:pt modelId="{7EB8BC1E-549C-BD48-96C0-8097C631C3A8}" type="pres">
      <dgm:prSet presAssocID="{855B1DDF-5DF3-E14E-B53A-8741C92746D2}" presName="linNode" presStyleCnt="0"/>
      <dgm:spPr/>
    </dgm:pt>
    <dgm:pt modelId="{298C1B86-C299-4242-8FA5-00F1FF622C70}" type="pres">
      <dgm:prSet presAssocID="{855B1DDF-5DF3-E14E-B53A-8741C92746D2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A656AF-FEEB-F449-BD81-BB206FB7CE20}" type="pres">
      <dgm:prSet presAssocID="{855B1DDF-5DF3-E14E-B53A-8741C92746D2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9E3EA9-EEB0-5D40-A2EA-645FFF91439B}" type="presOf" srcId="{2D92342C-175A-E342-9048-C6FD98D3734B}" destId="{3EA656AF-FEEB-F449-BD81-BB206FB7CE20}" srcOrd="0" destOrd="2" presId="urn:microsoft.com/office/officeart/2005/8/layout/vList6"/>
    <dgm:cxn modelId="{959C6685-24FC-404A-84F5-F01D709C850F}" type="presOf" srcId="{60085E01-6AA2-5C41-B6EB-29235445D116}" destId="{B576EC0D-B6B7-A84C-B5FD-9884328B75E8}" srcOrd="0" destOrd="1" presId="urn:microsoft.com/office/officeart/2005/8/layout/vList6"/>
    <dgm:cxn modelId="{E7B82AAD-D019-5B41-BE43-B5F9C57C0CAE}" type="presOf" srcId="{7EC86C71-9C6B-2840-8464-B68CDAFA1F99}" destId="{3EA656AF-FEEB-F449-BD81-BB206FB7CE20}" srcOrd="0" destOrd="1" presId="urn:microsoft.com/office/officeart/2005/8/layout/vList6"/>
    <dgm:cxn modelId="{67ECC36E-1479-E745-BE26-71C3F0EDCDB7}" srcId="{855B1DDF-5DF3-E14E-B53A-8741C92746D2}" destId="{2D92342C-175A-E342-9048-C6FD98D3734B}" srcOrd="2" destOrd="0" parTransId="{385268F7-EEFF-7947-A3BD-DA3D8D3AEFAD}" sibTransId="{5946C895-32F3-154D-BC6F-2B792C7464F1}"/>
    <dgm:cxn modelId="{CBCE1174-7042-844A-8628-BF00982986E1}" srcId="{988EDFCB-7C6F-B54C-8F33-BC3A7FF238DA}" destId="{75BE64B8-A7FE-1942-A5C5-E34125633909}" srcOrd="0" destOrd="0" parTransId="{8AB0D499-9285-AE40-A7DE-3C1B94877453}" sibTransId="{D4B1E77E-9487-FC4F-A4A0-45338B487ABE}"/>
    <dgm:cxn modelId="{E35B56DB-672E-C244-84CA-3C9A52BFB3B8}" srcId="{988EDFCB-7C6F-B54C-8F33-BC3A7FF238DA}" destId="{51F5C7F2-383C-E949-B6F3-58D789515C89}" srcOrd="2" destOrd="0" parTransId="{84CCA708-DD02-EB4E-ADF9-01A077D4E377}" sibTransId="{1FD9D7B0-FC55-C646-BAD8-FDE7E2158F3F}"/>
    <dgm:cxn modelId="{FA33018B-C5ED-B545-B530-91DF75AF5177}" type="presOf" srcId="{75BE64B8-A7FE-1942-A5C5-E34125633909}" destId="{B576EC0D-B6B7-A84C-B5FD-9884328B75E8}" srcOrd="0" destOrd="0" presId="urn:microsoft.com/office/officeart/2005/8/layout/vList6"/>
    <dgm:cxn modelId="{88DBD6E4-C582-0D48-AD0D-C69700A5877F}" srcId="{855B1DDF-5DF3-E14E-B53A-8741C92746D2}" destId="{7EC86C71-9C6B-2840-8464-B68CDAFA1F99}" srcOrd="1" destOrd="0" parTransId="{E02AEB69-113E-F342-8E26-9479AF43B886}" sibTransId="{163806EC-F1F7-4844-B856-D3EB891D322E}"/>
    <dgm:cxn modelId="{440BD32B-A364-9046-833C-17EB82B80F1A}" type="presOf" srcId="{CA5E466A-4947-2E43-91A5-510E6165DD1E}" destId="{3028D6CF-3F3E-CE44-8A4E-B726C5C7C9F4}" srcOrd="0" destOrd="0" presId="urn:microsoft.com/office/officeart/2005/8/layout/vList6"/>
    <dgm:cxn modelId="{DAAEE571-0BD6-BA40-B511-FABF385165C2}" srcId="{CA5E466A-4947-2E43-91A5-510E6165DD1E}" destId="{988EDFCB-7C6F-B54C-8F33-BC3A7FF238DA}" srcOrd="0" destOrd="0" parTransId="{D27ED97E-A0F0-E147-9C6A-CD745089FB14}" sibTransId="{59E4A731-DC84-D048-A3A8-59D4F78A8FF5}"/>
    <dgm:cxn modelId="{E21FFB97-DF56-1B47-85F6-0C57FB3CBBDF}" type="presOf" srcId="{0A7E7682-8ADD-5B4E-AA41-9492FBCD9D88}" destId="{3EA656AF-FEEB-F449-BD81-BB206FB7CE20}" srcOrd="0" destOrd="0" presId="urn:microsoft.com/office/officeart/2005/8/layout/vList6"/>
    <dgm:cxn modelId="{2C907C38-E835-6C48-B08A-C3D26C5157C0}" srcId="{855B1DDF-5DF3-E14E-B53A-8741C92746D2}" destId="{0A7E7682-8ADD-5B4E-AA41-9492FBCD9D88}" srcOrd="0" destOrd="0" parTransId="{BB7C81D1-0D3A-794B-BF8C-BCD7CC6FCA98}" sibTransId="{59743E9A-B198-6F45-816B-707BE980317E}"/>
    <dgm:cxn modelId="{B2C104DC-5515-384A-9E0E-E051BD0D51DE}" srcId="{988EDFCB-7C6F-B54C-8F33-BC3A7FF238DA}" destId="{60085E01-6AA2-5C41-B6EB-29235445D116}" srcOrd="1" destOrd="0" parTransId="{F8FF5CFA-8566-324E-B984-7BBB4302B542}" sibTransId="{07866C67-8DDB-AD4D-9D93-EC85C162C2D5}"/>
    <dgm:cxn modelId="{A079996A-A02A-FC40-81CE-B688C7020818}" type="presOf" srcId="{988EDFCB-7C6F-B54C-8F33-BC3A7FF238DA}" destId="{AFF70869-0665-6F45-994B-551B6AA0FBEA}" srcOrd="0" destOrd="0" presId="urn:microsoft.com/office/officeart/2005/8/layout/vList6"/>
    <dgm:cxn modelId="{EB8BF75D-3385-DA49-A833-388972C6E8D8}" type="presOf" srcId="{51F5C7F2-383C-E949-B6F3-58D789515C89}" destId="{B576EC0D-B6B7-A84C-B5FD-9884328B75E8}" srcOrd="0" destOrd="2" presId="urn:microsoft.com/office/officeart/2005/8/layout/vList6"/>
    <dgm:cxn modelId="{2D76CA4C-0BAA-804D-81F0-172AEF100FDA}" srcId="{CA5E466A-4947-2E43-91A5-510E6165DD1E}" destId="{855B1DDF-5DF3-E14E-B53A-8741C92746D2}" srcOrd="1" destOrd="0" parTransId="{895F13B8-D273-4C42-9173-53E75F1CD001}" sibTransId="{B7E6124C-EB18-E54E-85CE-F9009F906854}"/>
    <dgm:cxn modelId="{795A6E35-8863-5D4B-A44B-3F36861A266D}" type="presOf" srcId="{855B1DDF-5DF3-E14E-B53A-8741C92746D2}" destId="{298C1B86-C299-4242-8FA5-00F1FF622C70}" srcOrd="0" destOrd="0" presId="urn:microsoft.com/office/officeart/2005/8/layout/vList6"/>
    <dgm:cxn modelId="{70209D84-7AA1-964A-8557-8B977931C242}" type="presParOf" srcId="{3028D6CF-3F3E-CE44-8A4E-B726C5C7C9F4}" destId="{F63EB25C-8F1E-8D47-8460-4550D8C16FEC}" srcOrd="0" destOrd="0" presId="urn:microsoft.com/office/officeart/2005/8/layout/vList6"/>
    <dgm:cxn modelId="{53786129-C21F-FE47-BA5A-DEE332ED1678}" type="presParOf" srcId="{F63EB25C-8F1E-8D47-8460-4550D8C16FEC}" destId="{AFF70869-0665-6F45-994B-551B6AA0FBEA}" srcOrd="0" destOrd="0" presId="urn:microsoft.com/office/officeart/2005/8/layout/vList6"/>
    <dgm:cxn modelId="{1EAD8F4C-692C-3D4A-9904-35CE927AFB46}" type="presParOf" srcId="{F63EB25C-8F1E-8D47-8460-4550D8C16FEC}" destId="{B576EC0D-B6B7-A84C-B5FD-9884328B75E8}" srcOrd="1" destOrd="0" presId="urn:microsoft.com/office/officeart/2005/8/layout/vList6"/>
    <dgm:cxn modelId="{7AA743C4-1BDD-5444-8D4D-078333BA22CC}" type="presParOf" srcId="{3028D6CF-3F3E-CE44-8A4E-B726C5C7C9F4}" destId="{7FBF1F63-0B61-AB4A-91DC-8E4F214C64FA}" srcOrd="1" destOrd="0" presId="urn:microsoft.com/office/officeart/2005/8/layout/vList6"/>
    <dgm:cxn modelId="{F4A556AC-7DD5-6547-A4F6-DD7FD3377A1C}" type="presParOf" srcId="{3028D6CF-3F3E-CE44-8A4E-B726C5C7C9F4}" destId="{7EB8BC1E-549C-BD48-96C0-8097C631C3A8}" srcOrd="2" destOrd="0" presId="urn:microsoft.com/office/officeart/2005/8/layout/vList6"/>
    <dgm:cxn modelId="{1EDA98AB-31BF-9048-80C3-04D5AEDC38F9}" type="presParOf" srcId="{7EB8BC1E-549C-BD48-96C0-8097C631C3A8}" destId="{298C1B86-C299-4242-8FA5-00F1FF622C70}" srcOrd="0" destOrd="0" presId="urn:microsoft.com/office/officeart/2005/8/layout/vList6"/>
    <dgm:cxn modelId="{CFFD73FA-363B-3946-AE67-2550F03EE350}" type="presParOf" srcId="{7EB8BC1E-549C-BD48-96C0-8097C631C3A8}" destId="{3EA656AF-FEEB-F449-BD81-BB206FB7CE2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FDCF1F-DA6B-0046-AFA4-957A0CAF8476}" type="doc">
      <dgm:prSet loTypeId="urn:microsoft.com/office/officeart/2005/8/layout/pyramid4" loCatId="pyramid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68E4E1B-1FB4-ED40-9EA5-39F809995B20}">
      <dgm:prSet phldrT="[Text]" custT="1"/>
      <dgm:spPr>
        <a:solidFill>
          <a:srgbClr val="5A318B"/>
        </a:solidFill>
      </dgm:spPr>
      <dgm:t>
        <a:bodyPr/>
        <a:lstStyle/>
        <a:p>
          <a:r>
            <a:rPr lang="en-US" sz="1800" dirty="0" smtClean="0">
              <a:latin typeface="Century Gothic"/>
              <a:cs typeface="Century Gothic"/>
            </a:rPr>
            <a:t>WISE Pre-Program Surveys</a:t>
          </a:r>
          <a:endParaRPr lang="en-US" sz="1800" dirty="0">
            <a:latin typeface="Century Gothic"/>
            <a:cs typeface="Century Gothic"/>
          </a:endParaRPr>
        </a:p>
      </dgm:t>
    </dgm:pt>
    <dgm:pt modelId="{986579CE-296D-A446-BFBA-7ABD779D401A}" type="parTrans" cxnId="{CB87DDDD-22B3-7F43-8911-29EE610C2193}">
      <dgm:prSet/>
      <dgm:spPr/>
      <dgm:t>
        <a:bodyPr/>
        <a:lstStyle/>
        <a:p>
          <a:endParaRPr lang="en-US" sz="1800">
            <a:latin typeface="Century Gothic"/>
            <a:cs typeface="Century Gothic"/>
          </a:endParaRPr>
        </a:p>
      </dgm:t>
    </dgm:pt>
    <dgm:pt modelId="{3B53F800-A8CF-9D47-A32D-DD4255547647}" type="sibTrans" cxnId="{CB87DDDD-22B3-7F43-8911-29EE610C2193}">
      <dgm:prSet/>
      <dgm:spPr/>
      <dgm:t>
        <a:bodyPr/>
        <a:lstStyle/>
        <a:p>
          <a:endParaRPr lang="en-US" sz="1800">
            <a:latin typeface="Century Gothic"/>
            <a:cs typeface="Century Gothic"/>
          </a:endParaRPr>
        </a:p>
      </dgm:t>
    </dgm:pt>
    <dgm:pt modelId="{A3664B35-5803-EF45-8713-3D02287CBB76}">
      <dgm:prSet phldrT="[Text]" custT="1"/>
      <dgm:spPr>
        <a:solidFill>
          <a:srgbClr val="576EBA"/>
        </a:solidFill>
      </dgm:spPr>
      <dgm:t>
        <a:bodyPr/>
        <a:lstStyle/>
        <a:p>
          <a:r>
            <a:rPr lang="en-US" sz="1800" dirty="0" smtClean="0">
              <a:latin typeface="Century Gothic"/>
              <a:cs typeface="Century Gothic"/>
            </a:rPr>
            <a:t>WISE Post-Program Surveys</a:t>
          </a:r>
          <a:endParaRPr lang="en-US" sz="1800" dirty="0">
            <a:latin typeface="Century Gothic"/>
            <a:cs typeface="Century Gothic"/>
          </a:endParaRPr>
        </a:p>
      </dgm:t>
    </dgm:pt>
    <dgm:pt modelId="{B880F224-A609-3043-BFB3-D9CBAB5B2500}" type="parTrans" cxnId="{5F54CAA4-3462-F343-9B43-FD8A5D8B5D34}">
      <dgm:prSet/>
      <dgm:spPr/>
      <dgm:t>
        <a:bodyPr/>
        <a:lstStyle/>
        <a:p>
          <a:endParaRPr lang="en-US" sz="1800">
            <a:latin typeface="Century Gothic"/>
            <a:cs typeface="Century Gothic"/>
          </a:endParaRPr>
        </a:p>
      </dgm:t>
    </dgm:pt>
    <dgm:pt modelId="{29132937-69F9-2142-9E70-203FD7FBEF05}" type="sibTrans" cxnId="{5F54CAA4-3462-F343-9B43-FD8A5D8B5D34}">
      <dgm:prSet/>
      <dgm:spPr/>
      <dgm:t>
        <a:bodyPr/>
        <a:lstStyle/>
        <a:p>
          <a:endParaRPr lang="en-US" sz="1800">
            <a:latin typeface="Century Gothic"/>
            <a:cs typeface="Century Gothic"/>
          </a:endParaRPr>
        </a:p>
      </dgm:t>
    </dgm:pt>
    <dgm:pt modelId="{BDF4A558-0796-D94E-8305-CE442625D66F}">
      <dgm:prSet phldrT="[Text]" custT="1"/>
      <dgm:spPr>
        <a:solidFill>
          <a:srgbClr val="C032A0"/>
        </a:solidFill>
      </dgm:spPr>
      <dgm:t>
        <a:bodyPr/>
        <a:lstStyle/>
        <a:p>
          <a:r>
            <a:rPr lang="en-US" sz="1800" dirty="0" smtClean="0">
              <a:latin typeface="Century Gothic"/>
              <a:cs typeface="Century Gothic"/>
            </a:rPr>
            <a:t>Pre-Existing Data</a:t>
          </a:r>
          <a:endParaRPr lang="en-US" sz="1800" dirty="0">
            <a:latin typeface="Century Gothic"/>
            <a:cs typeface="Century Gothic"/>
          </a:endParaRPr>
        </a:p>
      </dgm:t>
    </dgm:pt>
    <dgm:pt modelId="{707A2B52-A339-0348-A623-18D2C2C52039}" type="parTrans" cxnId="{45BD1E2F-2C45-C14E-B7A1-D3389775A122}">
      <dgm:prSet/>
      <dgm:spPr/>
      <dgm:t>
        <a:bodyPr/>
        <a:lstStyle/>
        <a:p>
          <a:endParaRPr lang="en-US" sz="1800">
            <a:latin typeface="Century Gothic"/>
            <a:cs typeface="Century Gothic"/>
          </a:endParaRPr>
        </a:p>
      </dgm:t>
    </dgm:pt>
    <dgm:pt modelId="{280926CC-2599-4948-9AF4-C677E2A8E03F}" type="sibTrans" cxnId="{45BD1E2F-2C45-C14E-B7A1-D3389775A122}">
      <dgm:prSet/>
      <dgm:spPr/>
      <dgm:t>
        <a:bodyPr/>
        <a:lstStyle/>
        <a:p>
          <a:endParaRPr lang="en-US" sz="1800">
            <a:latin typeface="Century Gothic"/>
            <a:cs typeface="Century Gothic"/>
          </a:endParaRPr>
        </a:p>
      </dgm:t>
    </dgm:pt>
    <dgm:pt modelId="{A4F0216D-5A22-A74C-8245-5C4FD302B940}">
      <dgm:prSet phldrT="[Text]" custT="1"/>
      <dgm:spPr>
        <a:solidFill>
          <a:srgbClr val="0C6C8C"/>
        </a:solidFill>
      </dgm:spPr>
      <dgm:t>
        <a:bodyPr/>
        <a:lstStyle/>
        <a:p>
          <a:r>
            <a:rPr lang="en-US" sz="1800" dirty="0" smtClean="0">
              <a:latin typeface="Century Gothic"/>
              <a:cs typeface="Century Gothic"/>
            </a:rPr>
            <a:t>WISE Interviews</a:t>
          </a:r>
          <a:endParaRPr lang="en-US" sz="1800" dirty="0">
            <a:latin typeface="Century Gothic"/>
            <a:cs typeface="Century Gothic"/>
          </a:endParaRPr>
        </a:p>
      </dgm:t>
    </dgm:pt>
    <dgm:pt modelId="{ADC810C2-7B06-7E42-B30F-566D77176746}" type="parTrans" cxnId="{09D8183A-F6D6-D947-8317-9E3D3ABBD688}">
      <dgm:prSet/>
      <dgm:spPr/>
      <dgm:t>
        <a:bodyPr/>
        <a:lstStyle/>
        <a:p>
          <a:endParaRPr lang="en-US" sz="1800">
            <a:latin typeface="Century Gothic"/>
            <a:cs typeface="Century Gothic"/>
          </a:endParaRPr>
        </a:p>
      </dgm:t>
    </dgm:pt>
    <dgm:pt modelId="{57CD24F5-FE63-3145-951F-2FFB03F30570}" type="sibTrans" cxnId="{09D8183A-F6D6-D947-8317-9E3D3ABBD688}">
      <dgm:prSet/>
      <dgm:spPr/>
      <dgm:t>
        <a:bodyPr/>
        <a:lstStyle/>
        <a:p>
          <a:endParaRPr lang="en-US" sz="1800">
            <a:latin typeface="Century Gothic"/>
            <a:cs typeface="Century Gothic"/>
          </a:endParaRPr>
        </a:p>
      </dgm:t>
    </dgm:pt>
    <dgm:pt modelId="{5795B594-22C7-EA41-82D2-F2BBDF6182B4}" type="pres">
      <dgm:prSet presAssocID="{E9FDCF1F-DA6B-0046-AFA4-957A0CAF8476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DD6196-B694-584F-BC40-07C091CDFFD3}" type="pres">
      <dgm:prSet presAssocID="{E9FDCF1F-DA6B-0046-AFA4-957A0CAF8476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D261E-0220-E749-A2BE-46BD01A60A7A}" type="pres">
      <dgm:prSet presAssocID="{E9FDCF1F-DA6B-0046-AFA4-957A0CAF8476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6CBD60-B3E2-4045-B141-7BD79A81A8F4}" type="pres">
      <dgm:prSet presAssocID="{E9FDCF1F-DA6B-0046-AFA4-957A0CAF8476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BF0C36-2829-9B44-816C-55D91D281981}" type="pres">
      <dgm:prSet presAssocID="{E9FDCF1F-DA6B-0046-AFA4-957A0CAF8476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D3C3D0-CC8B-C347-903D-12D1F0CAAD92}" type="presOf" srcId="{BDF4A558-0796-D94E-8305-CE442625D66F}" destId="{616CBD60-B3E2-4045-B141-7BD79A81A8F4}" srcOrd="0" destOrd="0" presId="urn:microsoft.com/office/officeart/2005/8/layout/pyramid4"/>
    <dgm:cxn modelId="{B3AB9F0A-0A34-AF46-91E9-C08E816C6E2C}" type="presOf" srcId="{A3664B35-5803-EF45-8713-3D02287CBB76}" destId="{8C5D261E-0220-E749-A2BE-46BD01A60A7A}" srcOrd="0" destOrd="0" presId="urn:microsoft.com/office/officeart/2005/8/layout/pyramid4"/>
    <dgm:cxn modelId="{45BD1E2F-2C45-C14E-B7A1-D3389775A122}" srcId="{E9FDCF1F-DA6B-0046-AFA4-957A0CAF8476}" destId="{BDF4A558-0796-D94E-8305-CE442625D66F}" srcOrd="2" destOrd="0" parTransId="{707A2B52-A339-0348-A623-18D2C2C52039}" sibTransId="{280926CC-2599-4948-9AF4-C677E2A8E03F}"/>
    <dgm:cxn modelId="{5F54CAA4-3462-F343-9B43-FD8A5D8B5D34}" srcId="{E9FDCF1F-DA6B-0046-AFA4-957A0CAF8476}" destId="{A3664B35-5803-EF45-8713-3D02287CBB76}" srcOrd="1" destOrd="0" parTransId="{B880F224-A609-3043-BFB3-D9CBAB5B2500}" sibTransId="{29132937-69F9-2142-9E70-203FD7FBEF05}"/>
    <dgm:cxn modelId="{09D8183A-F6D6-D947-8317-9E3D3ABBD688}" srcId="{E9FDCF1F-DA6B-0046-AFA4-957A0CAF8476}" destId="{A4F0216D-5A22-A74C-8245-5C4FD302B940}" srcOrd="3" destOrd="0" parTransId="{ADC810C2-7B06-7E42-B30F-566D77176746}" sibTransId="{57CD24F5-FE63-3145-951F-2FFB03F30570}"/>
    <dgm:cxn modelId="{CB87DDDD-22B3-7F43-8911-29EE610C2193}" srcId="{E9FDCF1F-DA6B-0046-AFA4-957A0CAF8476}" destId="{468E4E1B-1FB4-ED40-9EA5-39F809995B20}" srcOrd="0" destOrd="0" parTransId="{986579CE-296D-A446-BFBA-7ABD779D401A}" sibTransId="{3B53F800-A8CF-9D47-A32D-DD4255547647}"/>
    <dgm:cxn modelId="{CB3DB3DB-1B9E-B24F-93CE-329C60308852}" type="presOf" srcId="{E9FDCF1F-DA6B-0046-AFA4-957A0CAF8476}" destId="{5795B594-22C7-EA41-82D2-F2BBDF6182B4}" srcOrd="0" destOrd="0" presId="urn:microsoft.com/office/officeart/2005/8/layout/pyramid4"/>
    <dgm:cxn modelId="{84290FE4-F25B-9C41-8519-2311B93A86D9}" type="presOf" srcId="{468E4E1B-1FB4-ED40-9EA5-39F809995B20}" destId="{C9DD6196-B694-584F-BC40-07C091CDFFD3}" srcOrd="0" destOrd="0" presId="urn:microsoft.com/office/officeart/2005/8/layout/pyramid4"/>
    <dgm:cxn modelId="{F0977075-75C7-404A-9EB8-3F70CE0DE89D}" type="presOf" srcId="{A4F0216D-5A22-A74C-8245-5C4FD302B940}" destId="{0CBF0C36-2829-9B44-816C-55D91D281981}" srcOrd="0" destOrd="0" presId="urn:microsoft.com/office/officeart/2005/8/layout/pyramid4"/>
    <dgm:cxn modelId="{A5355ABB-DDC1-F04B-A222-9E785A2E1622}" type="presParOf" srcId="{5795B594-22C7-EA41-82D2-F2BBDF6182B4}" destId="{C9DD6196-B694-584F-BC40-07C091CDFFD3}" srcOrd="0" destOrd="0" presId="urn:microsoft.com/office/officeart/2005/8/layout/pyramid4"/>
    <dgm:cxn modelId="{447AAACB-7419-1C4A-B66E-3C8A8B720CBD}" type="presParOf" srcId="{5795B594-22C7-EA41-82D2-F2BBDF6182B4}" destId="{8C5D261E-0220-E749-A2BE-46BD01A60A7A}" srcOrd="1" destOrd="0" presId="urn:microsoft.com/office/officeart/2005/8/layout/pyramid4"/>
    <dgm:cxn modelId="{AC4C737C-9F4E-6B49-B5C7-F4F41868E5C4}" type="presParOf" srcId="{5795B594-22C7-EA41-82D2-F2BBDF6182B4}" destId="{616CBD60-B3E2-4045-B141-7BD79A81A8F4}" srcOrd="2" destOrd="0" presId="urn:microsoft.com/office/officeart/2005/8/layout/pyramid4"/>
    <dgm:cxn modelId="{084C2A81-9382-B342-B314-C23D741E7786}" type="presParOf" srcId="{5795B594-22C7-EA41-82D2-F2BBDF6182B4}" destId="{0CBF0C36-2829-9B44-816C-55D91D281981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65210-996E-E042-AA5F-4971CEAA0CD3}">
      <dsp:nvSpPr>
        <dsp:cNvPr id="0" name=""/>
        <dsp:cNvSpPr/>
      </dsp:nvSpPr>
      <dsp:spPr>
        <a:xfrm>
          <a:off x="133008" y="452"/>
          <a:ext cx="2665990" cy="1066396"/>
        </a:xfrm>
        <a:prstGeom prst="chevron">
          <a:avLst/>
        </a:prstGeom>
        <a:solidFill>
          <a:srgbClr val="5A318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entury Gothic"/>
              <a:cs typeface="Century Gothic"/>
            </a:rPr>
            <a:t>Women in Science: Historical Context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666206" y="452"/>
        <a:ext cx="1599594" cy="1066396"/>
      </dsp:txXfrm>
    </dsp:sp>
    <dsp:sp modelId="{6B3F4F98-C485-0A44-8C06-344953531457}">
      <dsp:nvSpPr>
        <dsp:cNvPr id="0" name=""/>
        <dsp:cNvSpPr/>
      </dsp:nvSpPr>
      <dsp:spPr>
        <a:xfrm>
          <a:off x="2452420" y="91096"/>
          <a:ext cx="4799015" cy="885108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entury Gothic"/>
              <a:cs typeface="Century Gothic"/>
            </a:rPr>
            <a:t>Nationally, women hold only 7-16% of tenured physical science professorships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2894974" y="91096"/>
        <a:ext cx="3913907" cy="885108"/>
      </dsp:txXfrm>
    </dsp:sp>
    <dsp:sp modelId="{4A11B08D-AF29-E34F-9528-17A5798FA535}">
      <dsp:nvSpPr>
        <dsp:cNvPr id="0" name=""/>
        <dsp:cNvSpPr/>
      </dsp:nvSpPr>
      <dsp:spPr>
        <a:xfrm>
          <a:off x="133008" y="1216144"/>
          <a:ext cx="2665990" cy="1066396"/>
        </a:xfrm>
        <a:prstGeom prst="chevron">
          <a:avLst/>
        </a:prstGeom>
        <a:solidFill>
          <a:srgbClr val="576EB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entury Gothic"/>
              <a:cs typeface="Century Gothic"/>
            </a:rPr>
            <a:t>Women Electing to Study Science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666206" y="1216144"/>
        <a:ext cx="1599594" cy="1066396"/>
      </dsp:txXfrm>
    </dsp:sp>
    <dsp:sp modelId="{6B02591A-6AD9-EB41-AC11-F002A1CD6D48}">
      <dsp:nvSpPr>
        <dsp:cNvPr id="0" name=""/>
        <dsp:cNvSpPr/>
      </dsp:nvSpPr>
      <dsp:spPr>
        <a:xfrm>
          <a:off x="2452420" y="1306787"/>
          <a:ext cx="4780428" cy="885108"/>
        </a:xfrm>
        <a:prstGeom prst="chevron">
          <a:avLst/>
        </a:prstGeom>
        <a:solidFill>
          <a:schemeClr val="accent4">
            <a:tint val="40000"/>
            <a:alpha val="90000"/>
            <a:hueOff val="-1315235"/>
            <a:satOff val="7386"/>
            <a:lumOff val="469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1315235"/>
              <a:satOff val="7386"/>
              <a:lumOff val="4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entury Gothic"/>
              <a:cs typeface="Century Gothic"/>
            </a:rPr>
            <a:t>National % of female physical science baccalaureate majors has been decreasing since 2002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2894974" y="1306787"/>
        <a:ext cx="3895320" cy="885108"/>
      </dsp:txXfrm>
    </dsp:sp>
    <dsp:sp modelId="{090AEA22-43D5-1E4B-8788-13BD166028C6}">
      <dsp:nvSpPr>
        <dsp:cNvPr id="0" name=""/>
        <dsp:cNvSpPr/>
      </dsp:nvSpPr>
      <dsp:spPr>
        <a:xfrm>
          <a:off x="133008" y="2431835"/>
          <a:ext cx="2665990" cy="1066396"/>
        </a:xfrm>
        <a:prstGeom prst="chevron">
          <a:avLst/>
        </a:prstGeom>
        <a:solidFill>
          <a:srgbClr val="C032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entury Gothic"/>
              <a:cs typeface="Century Gothic"/>
            </a:rPr>
            <a:t>Female Attrition in Science Academia</a:t>
          </a:r>
        </a:p>
      </dsp:txBody>
      <dsp:txXfrm>
        <a:off x="666206" y="2431835"/>
        <a:ext cx="1599594" cy="1066396"/>
      </dsp:txXfrm>
    </dsp:sp>
    <dsp:sp modelId="{1521E77F-59D9-714D-A29C-37EBD2EAB908}">
      <dsp:nvSpPr>
        <dsp:cNvPr id="0" name=""/>
        <dsp:cNvSpPr/>
      </dsp:nvSpPr>
      <dsp:spPr>
        <a:xfrm>
          <a:off x="2452420" y="2522479"/>
          <a:ext cx="4843071" cy="885108"/>
        </a:xfrm>
        <a:prstGeom prst="chevron">
          <a:avLst/>
        </a:prstGeom>
        <a:solidFill>
          <a:schemeClr val="accent4">
            <a:tint val="40000"/>
            <a:alpha val="90000"/>
            <a:hueOff val="-2630471"/>
            <a:satOff val="14771"/>
            <a:lumOff val="939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2630471"/>
              <a:satOff val="14771"/>
              <a:lumOff val="9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entury Gothic"/>
              <a:cs typeface="Century Gothic"/>
            </a:rPr>
            <a:t>Greater familial responsibilities, wage gaps, lower publication rates, &amp; lack of mentoring lead to female attrition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2894974" y="2522479"/>
        <a:ext cx="3957963" cy="885108"/>
      </dsp:txXfrm>
    </dsp:sp>
    <dsp:sp modelId="{BF85D4DE-C08F-AB47-8681-2301848BC1A9}">
      <dsp:nvSpPr>
        <dsp:cNvPr id="0" name=""/>
        <dsp:cNvSpPr/>
      </dsp:nvSpPr>
      <dsp:spPr>
        <a:xfrm>
          <a:off x="133008" y="3647527"/>
          <a:ext cx="2665990" cy="1066396"/>
        </a:xfrm>
        <a:prstGeom prst="chevron">
          <a:avLst/>
        </a:prstGeom>
        <a:solidFill>
          <a:srgbClr val="0C6C8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entury Gothic"/>
              <a:cs typeface="Century Gothic"/>
            </a:rPr>
            <a:t>Impact of Mentoring on Female Retention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666206" y="3647527"/>
        <a:ext cx="1599594" cy="1066396"/>
      </dsp:txXfrm>
    </dsp:sp>
    <dsp:sp modelId="{53F87817-2C05-8F42-96FD-45F26B536EA2}">
      <dsp:nvSpPr>
        <dsp:cNvPr id="0" name=""/>
        <dsp:cNvSpPr/>
      </dsp:nvSpPr>
      <dsp:spPr>
        <a:xfrm>
          <a:off x="2452420" y="3738171"/>
          <a:ext cx="4740863" cy="885108"/>
        </a:xfrm>
        <a:prstGeom prst="chevron">
          <a:avLst/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entury Gothic"/>
              <a:cs typeface="Century Gothic"/>
            </a:rPr>
            <a:t>Mentoring leads to career development, satisfaction, &amp; research advances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2894974" y="3738171"/>
        <a:ext cx="3855755" cy="8851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6EC0D-B6B7-A84C-B5FD-9884328B75E8}">
      <dsp:nvSpPr>
        <dsp:cNvPr id="0" name=""/>
        <dsp:cNvSpPr/>
      </dsp:nvSpPr>
      <dsp:spPr>
        <a:xfrm>
          <a:off x="3391708" y="498"/>
          <a:ext cx="5087563" cy="19458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11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entury Gothic"/>
              <a:cs typeface="Century Gothic"/>
            </a:rPr>
            <a:t>8 Female high school students &amp; 8 medical/graduate students</a:t>
          </a:r>
          <a:endParaRPr lang="en-US" sz="1600" kern="1200" dirty="0">
            <a:latin typeface="Century Gothic"/>
            <a:cs typeface="Century Gothic"/>
          </a:endParaRPr>
        </a:p>
        <a:p>
          <a:pPr marL="171450" lvl="1" indent="-171450" algn="l" defTabSz="711200">
            <a:lnSpc>
              <a:spcPct val="11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entury Gothic"/>
              <a:cs typeface="Century Gothic"/>
            </a:rPr>
            <a:t>Group and dyadic mentorship</a:t>
          </a:r>
          <a:endParaRPr lang="en-US" sz="1600" kern="1200" dirty="0">
            <a:latin typeface="Century Gothic"/>
            <a:cs typeface="Century Gothic"/>
          </a:endParaRPr>
        </a:p>
        <a:p>
          <a:pPr marL="171450" lvl="1" indent="-171450" algn="l" defTabSz="711200">
            <a:lnSpc>
              <a:spcPct val="11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entury Gothic"/>
              <a:cs typeface="Century Gothic"/>
            </a:rPr>
            <a:t>Conduct self-selected research projects &amp; bi-monthly meetings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3391708" y="243728"/>
        <a:ext cx="4357873" cy="1459380"/>
      </dsp:txXfrm>
    </dsp:sp>
    <dsp:sp modelId="{AFF70869-0665-6F45-994B-551B6AA0FBEA}">
      <dsp:nvSpPr>
        <dsp:cNvPr id="0" name=""/>
        <dsp:cNvSpPr/>
      </dsp:nvSpPr>
      <dsp:spPr>
        <a:xfrm>
          <a:off x="0" y="0"/>
          <a:ext cx="3391708" cy="1945840"/>
        </a:xfrm>
        <a:prstGeom prst="roundRect">
          <a:avLst/>
        </a:prstGeom>
        <a:solidFill>
          <a:srgbClr val="C032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 Gothic"/>
              <a:cs typeface="Century Gothic"/>
            </a:rPr>
            <a:t>Women’s Health Science Mentoring Program </a:t>
          </a:r>
        </a:p>
      </dsp:txBody>
      <dsp:txXfrm>
        <a:off x="94988" y="94988"/>
        <a:ext cx="3201732" cy="1755864"/>
      </dsp:txXfrm>
    </dsp:sp>
    <dsp:sp modelId="{3EA656AF-FEEB-F449-BD81-BB206FB7CE20}">
      <dsp:nvSpPr>
        <dsp:cNvPr id="0" name=""/>
        <dsp:cNvSpPr/>
      </dsp:nvSpPr>
      <dsp:spPr>
        <a:xfrm>
          <a:off x="3391708" y="2140923"/>
          <a:ext cx="5087563" cy="19458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11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entury Gothic"/>
              <a:cs typeface="Century Gothic"/>
            </a:rPr>
            <a:t>4 Postdoctoral &amp; pre-tenure faculty &amp; 4 tenured science/medical faculty</a:t>
          </a:r>
          <a:endParaRPr lang="en-US" sz="1600" kern="1200" dirty="0">
            <a:latin typeface="Century Gothic"/>
            <a:cs typeface="Century Gothic"/>
          </a:endParaRPr>
        </a:p>
        <a:p>
          <a:pPr marL="171450" lvl="1" indent="-171450" algn="l" defTabSz="711200">
            <a:lnSpc>
              <a:spcPct val="11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entury Gothic"/>
              <a:cs typeface="Century Gothic"/>
            </a:rPr>
            <a:t>Group and dyadic mentorship</a:t>
          </a:r>
          <a:endParaRPr lang="en-US" sz="1600" kern="1200" dirty="0">
            <a:latin typeface="Century Gothic"/>
            <a:cs typeface="Century Gothic"/>
          </a:endParaRPr>
        </a:p>
        <a:p>
          <a:pPr marL="171450" lvl="1" indent="-171450" algn="l" defTabSz="711200">
            <a:lnSpc>
              <a:spcPct val="11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Century Gothic"/>
              <a:cs typeface="Century Gothic"/>
            </a:rPr>
            <a:t>Review and discuss current literature &amp; meet in weekly cohorts</a:t>
          </a:r>
          <a:endParaRPr lang="en-US" sz="1600" kern="1200" dirty="0">
            <a:latin typeface="Century Gothic"/>
            <a:cs typeface="Century Gothic"/>
          </a:endParaRPr>
        </a:p>
      </dsp:txBody>
      <dsp:txXfrm>
        <a:off x="3391708" y="2384153"/>
        <a:ext cx="4357873" cy="1459380"/>
      </dsp:txXfrm>
    </dsp:sp>
    <dsp:sp modelId="{298C1B86-C299-4242-8FA5-00F1FF622C70}">
      <dsp:nvSpPr>
        <dsp:cNvPr id="0" name=""/>
        <dsp:cNvSpPr/>
      </dsp:nvSpPr>
      <dsp:spPr>
        <a:xfrm>
          <a:off x="0" y="2140923"/>
          <a:ext cx="3391708" cy="1945840"/>
        </a:xfrm>
        <a:prstGeom prst="roundRect">
          <a:avLst/>
        </a:prstGeom>
        <a:solidFill>
          <a:srgbClr val="0C6C8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 Gothic"/>
              <a:cs typeface="Century Gothic"/>
            </a:rPr>
            <a:t>Women in Science Journal Club</a:t>
          </a:r>
        </a:p>
      </dsp:txBody>
      <dsp:txXfrm>
        <a:off x="94988" y="2235911"/>
        <a:ext cx="3201732" cy="17558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D6196-B694-584F-BC40-07C091CDFFD3}">
      <dsp:nvSpPr>
        <dsp:cNvPr id="0" name=""/>
        <dsp:cNvSpPr/>
      </dsp:nvSpPr>
      <dsp:spPr>
        <a:xfrm>
          <a:off x="2364339" y="0"/>
          <a:ext cx="2453119" cy="2453119"/>
        </a:xfrm>
        <a:prstGeom prst="triangle">
          <a:avLst/>
        </a:prstGeom>
        <a:solidFill>
          <a:srgbClr val="5A318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entury Gothic"/>
              <a:cs typeface="Century Gothic"/>
            </a:rPr>
            <a:t>WISE Pre-Program Surveys</a:t>
          </a:r>
          <a:endParaRPr lang="en-US" sz="1800" kern="1200" dirty="0">
            <a:latin typeface="Century Gothic"/>
            <a:cs typeface="Century Gothic"/>
          </a:endParaRPr>
        </a:p>
      </dsp:txBody>
      <dsp:txXfrm>
        <a:off x="2977619" y="1226560"/>
        <a:ext cx="1226559" cy="1226559"/>
      </dsp:txXfrm>
    </dsp:sp>
    <dsp:sp modelId="{8C5D261E-0220-E749-A2BE-46BD01A60A7A}">
      <dsp:nvSpPr>
        <dsp:cNvPr id="0" name=""/>
        <dsp:cNvSpPr/>
      </dsp:nvSpPr>
      <dsp:spPr>
        <a:xfrm>
          <a:off x="1137779" y="2453119"/>
          <a:ext cx="2453119" cy="2453119"/>
        </a:xfrm>
        <a:prstGeom prst="triangle">
          <a:avLst/>
        </a:prstGeom>
        <a:solidFill>
          <a:srgbClr val="576EB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entury Gothic"/>
              <a:cs typeface="Century Gothic"/>
            </a:rPr>
            <a:t>WISE Post-Program Surveys</a:t>
          </a:r>
          <a:endParaRPr lang="en-US" sz="1800" kern="1200" dirty="0">
            <a:latin typeface="Century Gothic"/>
            <a:cs typeface="Century Gothic"/>
          </a:endParaRPr>
        </a:p>
      </dsp:txBody>
      <dsp:txXfrm>
        <a:off x="1751059" y="3679679"/>
        <a:ext cx="1226559" cy="1226559"/>
      </dsp:txXfrm>
    </dsp:sp>
    <dsp:sp modelId="{616CBD60-B3E2-4045-B141-7BD79A81A8F4}">
      <dsp:nvSpPr>
        <dsp:cNvPr id="0" name=""/>
        <dsp:cNvSpPr/>
      </dsp:nvSpPr>
      <dsp:spPr>
        <a:xfrm rot="10800000">
          <a:off x="2364339" y="2453119"/>
          <a:ext cx="2453119" cy="2453119"/>
        </a:xfrm>
        <a:prstGeom prst="triangle">
          <a:avLst/>
        </a:prstGeom>
        <a:solidFill>
          <a:srgbClr val="C032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entury Gothic"/>
              <a:cs typeface="Century Gothic"/>
            </a:rPr>
            <a:t>Pre-Existing Data</a:t>
          </a:r>
          <a:endParaRPr lang="en-US" sz="1800" kern="1200" dirty="0">
            <a:latin typeface="Century Gothic"/>
            <a:cs typeface="Century Gothic"/>
          </a:endParaRPr>
        </a:p>
      </dsp:txBody>
      <dsp:txXfrm rot="10800000">
        <a:off x="2977619" y="2453119"/>
        <a:ext cx="1226559" cy="1226559"/>
      </dsp:txXfrm>
    </dsp:sp>
    <dsp:sp modelId="{0CBF0C36-2829-9B44-816C-55D91D281981}">
      <dsp:nvSpPr>
        <dsp:cNvPr id="0" name=""/>
        <dsp:cNvSpPr/>
      </dsp:nvSpPr>
      <dsp:spPr>
        <a:xfrm>
          <a:off x="3590899" y="2453119"/>
          <a:ext cx="2453119" cy="2453119"/>
        </a:xfrm>
        <a:prstGeom prst="triangle">
          <a:avLst/>
        </a:prstGeom>
        <a:solidFill>
          <a:srgbClr val="0C6C8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entury Gothic"/>
              <a:cs typeface="Century Gothic"/>
            </a:rPr>
            <a:t>WISE Interviews</a:t>
          </a:r>
          <a:endParaRPr lang="en-US" sz="1800" kern="1200" dirty="0">
            <a:latin typeface="Century Gothic"/>
            <a:cs typeface="Century Gothic"/>
          </a:endParaRPr>
        </a:p>
      </dsp:txBody>
      <dsp:txXfrm>
        <a:off x="4204179" y="3679679"/>
        <a:ext cx="1226559" cy="1226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88FEC-EFBD-684B-9B34-541E2ECEBE40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265D2-E988-D448-8B7E-89A801C0B3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83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A90AC-58D9-F04B-8A2C-DF06074B94C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8A7BB-43C1-6640-9B6F-D1F395D336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8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1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1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0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4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1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2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jpeg"/><Relationship Id="rId17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WHRI_Identity_web_RGB.jpg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r="38443" b="54972"/>
          <a:stretch/>
        </p:blipFill>
        <p:spPr>
          <a:xfrm>
            <a:off x="6611132" y="6211940"/>
            <a:ext cx="934919" cy="5712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575" y="158803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AF700-6F6D-5C47-BDC3-1AA96DE6E998}" type="datetimeFigureOut">
              <a:rPr lang="en-US" smtClean="0"/>
              <a:pPr/>
              <a:t>5/27/15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DA7E2-C74E-BE4E-8F9F-D6FE811C127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42539" y="6131252"/>
            <a:ext cx="9144001" cy="680891"/>
            <a:chOff x="3893393" y="8850455"/>
            <a:chExt cx="9268080" cy="689236"/>
          </a:xfrm>
        </p:grpSpPr>
        <p:grpSp>
          <p:nvGrpSpPr>
            <p:cNvPr id="8" name="Group 7"/>
            <p:cNvGrpSpPr/>
            <p:nvPr userDrawn="1"/>
          </p:nvGrpSpPr>
          <p:grpSpPr>
            <a:xfrm>
              <a:off x="10231690" y="8850455"/>
              <a:ext cx="2254806" cy="689236"/>
              <a:chOff x="7175529" y="6401142"/>
              <a:chExt cx="1589823" cy="445629"/>
            </a:xfrm>
          </p:grpSpPr>
          <p:pic>
            <p:nvPicPr>
              <p:cNvPr id="11" name="Picture 10" descr="Feinberg Logo.png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36" r="79909" b="5129"/>
              <a:stretch/>
            </p:blipFill>
            <p:spPr>
              <a:xfrm>
                <a:off x="8462324" y="6401142"/>
                <a:ext cx="303028" cy="445629"/>
              </a:xfrm>
              <a:prstGeom prst="rect">
                <a:avLst/>
              </a:prstGeom>
            </p:spPr>
          </p:pic>
          <p:pic>
            <p:nvPicPr>
              <p:cNvPr id="12" name="Picture 11" descr="onco_New_logo copy.png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633" b="19768"/>
              <a:stretch/>
            </p:blipFill>
            <p:spPr>
              <a:xfrm>
                <a:off x="7175529" y="6423100"/>
                <a:ext cx="341560" cy="412371"/>
              </a:xfrm>
              <a:prstGeom prst="rect">
                <a:avLst/>
              </a:prstGeom>
            </p:spPr>
          </p:pic>
          <p:pic>
            <p:nvPicPr>
              <p:cNvPr id="13" name="Picture 12" descr="TKW Official Logo.jpeg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1" t="1662" r="2180" b="12367"/>
              <a:stretch/>
            </p:blipFill>
            <p:spPr>
              <a:xfrm>
                <a:off x="8099289" y="6413592"/>
                <a:ext cx="363035" cy="421874"/>
              </a:xfrm>
              <a:prstGeom prst="rect">
                <a:avLst/>
              </a:prstGeom>
            </p:spPr>
          </p:pic>
        </p:grpSp>
        <p:pic>
          <p:nvPicPr>
            <p:cNvPr id="10" name="Picture 9" descr="NorthwesternUniversity.gi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6495" y="8850464"/>
              <a:ext cx="674978" cy="6717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 flipV="1">
              <a:off x="3893393" y="9032032"/>
              <a:ext cx="6485655" cy="46279"/>
            </a:xfrm>
            <a:prstGeom prst="rect">
              <a:avLst/>
            </a:prstGeom>
            <a:solidFill>
              <a:srgbClr val="693FA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12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000" kern="1200" dirty="0">
          <a:solidFill>
            <a:srgbClr val="531B93"/>
          </a:solidFill>
          <a:uFill>
            <a:solidFill>
              <a:srgbClr val="505050"/>
            </a:solidFill>
          </a:uFill>
          <a:latin typeface="+mj-lt"/>
          <a:ea typeface="+mj-ea"/>
          <a:cs typeface="+mj-cs"/>
          <a:sym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20895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381C7F"/>
                </a:solidFill>
                <a:latin typeface="Century Gothic"/>
                <a:cs typeface="Century Gothic"/>
              </a:rPr>
              <a:t>Women in Science and Medicine:</a:t>
            </a:r>
          </a:p>
          <a:p>
            <a:pPr algn="ctr"/>
            <a:endParaRPr lang="en-US" sz="2800" dirty="0" smtClean="0">
              <a:solidFill>
                <a:srgbClr val="381C7F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3200" dirty="0" smtClean="0">
                <a:solidFill>
                  <a:srgbClr val="381C7F"/>
                </a:solidFill>
                <a:latin typeface="Century Gothic"/>
                <a:cs typeface="Century Gothic"/>
              </a:rPr>
              <a:t>Mentoring and Retention Along the Academic Pipeline</a:t>
            </a:r>
          </a:p>
          <a:p>
            <a:pPr algn="ctr"/>
            <a:endParaRPr lang="en-US" dirty="0" smtClean="0">
              <a:solidFill>
                <a:srgbClr val="7BBF30"/>
              </a:solidFill>
              <a:latin typeface="Century Gothic"/>
              <a:cs typeface="Century Gothic"/>
            </a:endParaRPr>
          </a:p>
          <a:p>
            <a:pPr algn="ctr"/>
            <a:endParaRPr lang="en-US" dirty="0" smtClean="0">
              <a:solidFill>
                <a:srgbClr val="7BBF3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2400" dirty="0" smtClean="0">
                <a:solidFill>
                  <a:srgbClr val="7BBF30"/>
                </a:solidFill>
                <a:latin typeface="Century Gothic"/>
                <a:cs typeface="Century Gothic"/>
              </a:rPr>
              <a:t>Megan Castle</a:t>
            </a:r>
            <a:endParaRPr lang="en-US" sz="2400" dirty="0">
              <a:solidFill>
                <a:srgbClr val="7BBF30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41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381C7F"/>
                </a:solidFill>
                <a:latin typeface="Century Gothic"/>
                <a:cs typeface="Century Gothic"/>
              </a:rPr>
              <a:t>Pre-Program Perceptions and Experiences of Gender Inequity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2" name="Picture 1" descr="Screen Shot 2015-05-22 at 9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5057">
            <a:off x="1477969" y="3966502"/>
            <a:ext cx="229178" cy="1729245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600678399"/>
              </p:ext>
            </p:extLst>
          </p:nvPr>
        </p:nvGraphicFramePr>
        <p:xfrm>
          <a:off x="347783" y="745331"/>
          <a:ext cx="8448435" cy="5302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944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41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381C7F"/>
                </a:solidFill>
                <a:latin typeface="Century Gothic"/>
                <a:cs typeface="Century Gothic"/>
              </a:rPr>
              <a:t>Pre-Program Perceptions and Experiences of Gender Inequity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2" name="Picture 1" descr="Screen Shot 2015-05-22 at 9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5057">
            <a:off x="1477969" y="3966502"/>
            <a:ext cx="229178" cy="172924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22023" y="867957"/>
            <a:ext cx="8299955" cy="4653246"/>
          </a:xfrm>
          <a:prstGeom prst="wedgeRoundRectCallout">
            <a:avLst>
              <a:gd name="adj1" fmla="val -21389"/>
              <a:gd name="adj2" fmla="val 614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endParaRPr lang="en-US" sz="1850" dirty="0" smtClean="0"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850" dirty="0" smtClean="0">
                <a:latin typeface="Century Gothic"/>
                <a:cs typeface="Century Gothic"/>
              </a:rPr>
              <a:t>“</a:t>
            </a:r>
            <a:r>
              <a:rPr lang="en-US" sz="1850" dirty="0" smtClean="0">
                <a:latin typeface="Century Gothic"/>
                <a:cs typeface="Century Gothic"/>
              </a:rPr>
              <a:t>The </a:t>
            </a:r>
            <a:r>
              <a:rPr lang="en-US" sz="1850" dirty="0" smtClean="0">
                <a:solidFill>
                  <a:srgbClr val="68A226"/>
                </a:solidFill>
                <a:latin typeface="Century Gothic"/>
                <a:cs typeface="Century Gothic"/>
              </a:rPr>
              <a:t>gender climate </a:t>
            </a:r>
            <a:r>
              <a:rPr lang="en-US" sz="1850" dirty="0" smtClean="0">
                <a:latin typeface="Century Gothic"/>
                <a:cs typeface="Century Gothic"/>
              </a:rPr>
              <a:t>isn’t talked about enough. Academics in science refuse to admit </a:t>
            </a:r>
            <a:r>
              <a:rPr lang="en-US" sz="1850" dirty="0" smtClean="0">
                <a:solidFill>
                  <a:srgbClr val="68A226"/>
                </a:solidFill>
                <a:latin typeface="Century Gothic"/>
                <a:cs typeface="Century Gothic"/>
              </a:rPr>
              <a:t>gender bias </a:t>
            </a:r>
            <a:r>
              <a:rPr lang="en-US" sz="1850" dirty="0" smtClean="0">
                <a:latin typeface="Century Gothic"/>
                <a:cs typeface="Century Gothic"/>
              </a:rPr>
              <a:t>exists because that implies that they, as some of the most educated people in the world, still have </a:t>
            </a:r>
            <a:r>
              <a:rPr lang="en-US" sz="1850" dirty="0" smtClean="0">
                <a:solidFill>
                  <a:srgbClr val="68A226"/>
                </a:solidFill>
                <a:latin typeface="Century Gothic"/>
                <a:cs typeface="Century Gothic"/>
              </a:rPr>
              <a:t>implicit and explicit bias</a:t>
            </a:r>
            <a:r>
              <a:rPr lang="en-US" sz="1850" dirty="0" smtClean="0">
                <a:latin typeface="Century Gothic"/>
                <a:cs typeface="Century Gothic"/>
              </a:rPr>
              <a:t>.” –Second Year Medical Student</a:t>
            </a:r>
          </a:p>
          <a:p>
            <a:pPr>
              <a:lnSpc>
                <a:spcPct val="120000"/>
              </a:lnSpc>
            </a:pPr>
            <a:endParaRPr lang="en-US" sz="1850" dirty="0"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endParaRPr lang="en-US" sz="1850" dirty="0"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endParaRPr lang="en-US" sz="1850" dirty="0"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850" dirty="0" smtClean="0">
                <a:latin typeface="Century Gothic"/>
                <a:cs typeface="Century Gothic"/>
              </a:rPr>
              <a:t>“</a:t>
            </a:r>
            <a:r>
              <a:rPr lang="en-US" sz="1850" dirty="0" smtClean="0">
                <a:latin typeface="Century Gothic"/>
                <a:cs typeface="Century Gothic"/>
              </a:rPr>
              <a:t>I think in the past I haven’t received the type of </a:t>
            </a:r>
            <a:r>
              <a:rPr lang="en-US" sz="1850" dirty="0" smtClean="0">
                <a:solidFill>
                  <a:srgbClr val="68A226"/>
                </a:solidFill>
                <a:latin typeface="Century Gothic"/>
                <a:cs typeface="Century Gothic"/>
              </a:rPr>
              <a:t>mentorship</a:t>
            </a:r>
            <a:r>
              <a:rPr lang="en-US" sz="1850" dirty="0" smtClean="0">
                <a:latin typeface="Century Gothic"/>
                <a:cs typeface="Century Gothic"/>
              </a:rPr>
              <a:t> or the type of </a:t>
            </a:r>
            <a:r>
              <a:rPr lang="en-US" sz="1850" dirty="0" smtClean="0">
                <a:solidFill>
                  <a:srgbClr val="68A226"/>
                </a:solidFill>
                <a:latin typeface="Century Gothic"/>
                <a:cs typeface="Century Gothic"/>
              </a:rPr>
              <a:t>role models </a:t>
            </a:r>
            <a:r>
              <a:rPr lang="en-US" sz="1850" dirty="0" smtClean="0">
                <a:latin typeface="Century Gothic"/>
                <a:cs typeface="Century Gothic"/>
              </a:rPr>
              <a:t>that I have needed because of the </a:t>
            </a:r>
            <a:r>
              <a:rPr lang="en-US" sz="1850" dirty="0" smtClean="0">
                <a:solidFill>
                  <a:srgbClr val="68A226"/>
                </a:solidFill>
                <a:latin typeface="Century Gothic"/>
                <a:cs typeface="Century Gothic"/>
              </a:rPr>
              <a:t>gender climate</a:t>
            </a:r>
            <a:r>
              <a:rPr lang="en-US" sz="1850" dirty="0" smtClean="0">
                <a:latin typeface="Century Gothic"/>
                <a:cs typeface="Century Gothic"/>
              </a:rPr>
              <a:t>.” -Tenured Professor</a:t>
            </a:r>
          </a:p>
          <a:p>
            <a:pPr>
              <a:lnSpc>
                <a:spcPct val="120000"/>
              </a:lnSpc>
            </a:pPr>
            <a:endParaRPr lang="en-US" sz="1850" dirty="0">
              <a:latin typeface="Century Gothic"/>
              <a:cs typeface="Century Gothic"/>
            </a:endParaRPr>
          </a:p>
          <a:p>
            <a:pPr algn="ctr">
              <a:lnSpc>
                <a:spcPct val="120000"/>
              </a:lnSpc>
            </a:pPr>
            <a:endParaRPr lang="en-US" sz="185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9200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41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381C7F"/>
                </a:solidFill>
                <a:latin typeface="Century Gothic"/>
                <a:cs typeface="Century Gothic"/>
              </a:rPr>
              <a:t>Themes Coded in Pre-Program Surveys by Population</a:t>
            </a:r>
            <a:endParaRPr sz="2000" dirty="0">
              <a:latin typeface="Arial"/>
              <a:cs typeface="Arial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702671210"/>
              </p:ext>
            </p:extLst>
          </p:nvPr>
        </p:nvGraphicFramePr>
        <p:xfrm>
          <a:off x="391770" y="859308"/>
          <a:ext cx="8360461" cy="5254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5123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41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381C7F"/>
                </a:solidFill>
                <a:latin typeface="Century Gothic"/>
                <a:cs typeface="Century Gothic"/>
              </a:rPr>
              <a:t>Themes Coded in Post-Program Surveys and Interviews by Population</a:t>
            </a:r>
            <a:endParaRPr sz="2000" dirty="0">
              <a:latin typeface="Arial"/>
              <a:cs typeface="Arial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203423860"/>
              </p:ext>
            </p:extLst>
          </p:nvPr>
        </p:nvGraphicFramePr>
        <p:xfrm>
          <a:off x="-1" y="722710"/>
          <a:ext cx="9143999" cy="5595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709097" y="4408070"/>
            <a:ext cx="3890275" cy="601538"/>
            <a:chOff x="709097" y="4408070"/>
            <a:chExt cx="3890275" cy="601538"/>
          </a:xfrm>
        </p:grpSpPr>
        <p:sp>
          <p:nvSpPr>
            <p:cNvPr id="3" name="Oval 2"/>
            <p:cNvSpPr/>
            <p:nvPr/>
          </p:nvSpPr>
          <p:spPr>
            <a:xfrm rot="2769978">
              <a:off x="1481527" y="3814186"/>
              <a:ext cx="297268" cy="1842127"/>
            </a:xfrm>
            <a:prstGeom prst="ellipse">
              <a:avLst/>
            </a:prstGeom>
            <a:noFill/>
            <a:ln>
              <a:solidFill>
                <a:srgbClr val="68A22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2769978">
              <a:off x="3532397" y="3874688"/>
              <a:ext cx="234496" cy="1301260"/>
            </a:xfrm>
            <a:prstGeom prst="ellipse">
              <a:avLst/>
            </a:prstGeom>
            <a:noFill/>
            <a:ln>
              <a:solidFill>
                <a:srgbClr val="68A22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2769978">
              <a:off x="2086690" y="3740926"/>
              <a:ext cx="273776" cy="2263588"/>
            </a:xfrm>
            <a:prstGeom prst="ellipse">
              <a:avLst/>
            </a:prstGeom>
            <a:noFill/>
            <a:ln>
              <a:solidFill>
                <a:srgbClr val="68A22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2769978">
              <a:off x="3927727" y="3993201"/>
              <a:ext cx="247641" cy="1095648"/>
            </a:xfrm>
            <a:prstGeom prst="ellipse">
              <a:avLst/>
            </a:prstGeom>
            <a:noFill/>
            <a:ln>
              <a:solidFill>
                <a:srgbClr val="68A22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Left Bracket 10"/>
          <p:cNvSpPr/>
          <p:nvPr/>
        </p:nvSpPr>
        <p:spPr>
          <a:xfrm>
            <a:off x="773264" y="1059821"/>
            <a:ext cx="176999" cy="2976273"/>
          </a:xfrm>
          <a:prstGeom prst="leftBracket">
            <a:avLst/>
          </a:prstGeom>
          <a:ln>
            <a:solidFill>
              <a:srgbClr val="68A2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8A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1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47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381C7F"/>
                </a:solidFill>
                <a:latin typeface="Century Gothic"/>
                <a:cs typeface="Century Gothic"/>
              </a:rPr>
              <a:t>Post-Program Attitudes and Experiences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" name="Picture 1" descr="Screen Shot 2015-05-22 at 9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5057">
            <a:off x="1477969" y="3966502"/>
            <a:ext cx="229178" cy="172924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1093" y="867957"/>
            <a:ext cx="8981815" cy="4769194"/>
          </a:xfrm>
          <a:prstGeom prst="wedgeRoundRectCallout">
            <a:avLst>
              <a:gd name="adj1" fmla="val -21389"/>
              <a:gd name="adj2" fmla="val 614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“Academia is a </a:t>
            </a:r>
            <a:r>
              <a:rPr lang="en-US" sz="1400" dirty="0" smtClean="0">
                <a:solidFill>
                  <a:srgbClr val="68A226"/>
                </a:solidFill>
                <a:latin typeface="Century Gothic"/>
                <a:cs typeface="Century Gothic"/>
              </a:rPr>
              <a:t>daunting </a:t>
            </a:r>
            <a:r>
              <a:rPr lang="en-US" sz="1400" dirty="0" smtClean="0">
                <a:latin typeface="Century Gothic"/>
                <a:cs typeface="Century Gothic"/>
              </a:rPr>
              <a:t>place</a:t>
            </a:r>
            <a:r>
              <a:rPr lang="en-US" sz="1400" dirty="0">
                <a:latin typeface="Century Gothic"/>
                <a:cs typeface="Century Gothic"/>
              </a:rPr>
              <a:t>, so I am grateful the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mentors </a:t>
            </a:r>
            <a:r>
              <a:rPr lang="en-US" sz="1400" dirty="0">
                <a:latin typeface="Century Gothic"/>
                <a:cs typeface="Century Gothic"/>
              </a:rPr>
              <a:t>allowed us to ease our ways into this new dimension. My mentor also served as a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role model </a:t>
            </a:r>
            <a:r>
              <a:rPr lang="en-US" sz="1400" dirty="0" smtClean="0">
                <a:latin typeface="Century Gothic"/>
                <a:cs typeface="Century Gothic"/>
              </a:rPr>
              <a:t>for me</a:t>
            </a:r>
            <a:r>
              <a:rPr lang="en-US" sz="1400" dirty="0">
                <a:latin typeface="Century Gothic"/>
                <a:cs typeface="Century Gothic"/>
              </a:rPr>
              <a:t>.” –</a:t>
            </a:r>
            <a:r>
              <a:rPr lang="en-US" sz="1400" b="1" dirty="0">
                <a:latin typeface="Century Gothic"/>
                <a:cs typeface="Century Gothic"/>
              </a:rPr>
              <a:t>H.S. Junior</a:t>
            </a:r>
          </a:p>
          <a:p>
            <a:pPr>
              <a:lnSpc>
                <a:spcPct val="110000"/>
              </a:lnSpc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“[This program] inspires me even more to break these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barriers </a:t>
            </a:r>
            <a:r>
              <a:rPr lang="en-US" sz="1400" dirty="0">
                <a:latin typeface="Century Gothic"/>
                <a:cs typeface="Century Gothic"/>
              </a:rPr>
              <a:t>that stand in my way and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achieve </a:t>
            </a:r>
            <a:r>
              <a:rPr lang="en-US" sz="1400" dirty="0">
                <a:latin typeface="Century Gothic"/>
                <a:cs typeface="Century Gothic"/>
              </a:rPr>
              <a:t>what other women are not able to achieve or have backed away from. </a:t>
            </a:r>
            <a:r>
              <a:rPr lang="en-US" sz="1400" dirty="0" smtClean="0">
                <a:latin typeface="Century Gothic"/>
                <a:cs typeface="Century Gothic"/>
              </a:rPr>
              <a:t>It’s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empowering</a:t>
            </a:r>
            <a:r>
              <a:rPr lang="en-US" sz="1400" dirty="0">
                <a:latin typeface="Century Gothic"/>
                <a:cs typeface="Century Gothic"/>
              </a:rPr>
              <a:t>.” –</a:t>
            </a:r>
            <a:r>
              <a:rPr lang="en-US" sz="1400" b="1" dirty="0">
                <a:latin typeface="Century Gothic"/>
                <a:cs typeface="Century Gothic"/>
              </a:rPr>
              <a:t>M2</a:t>
            </a:r>
            <a:r>
              <a:rPr lang="en-US" sz="1400" dirty="0">
                <a:latin typeface="Century Gothic"/>
                <a:cs typeface="Century Gothic"/>
              </a:rPr>
              <a:t> </a:t>
            </a:r>
            <a:endParaRPr lang="en-US" sz="14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“I think this group gave me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courage </a:t>
            </a:r>
            <a:r>
              <a:rPr lang="en-US" sz="1400" dirty="0">
                <a:latin typeface="Century Gothic"/>
                <a:cs typeface="Century Gothic"/>
              </a:rPr>
              <a:t>to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continue pursuing </a:t>
            </a:r>
            <a:r>
              <a:rPr lang="en-US" sz="1400" dirty="0">
                <a:latin typeface="Century Gothic"/>
                <a:cs typeface="Century Gothic"/>
              </a:rPr>
              <a:t>my career. I am married and have children, and this group made me think that I should keep moving forward in this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career</a:t>
            </a:r>
            <a:r>
              <a:rPr lang="en-US" sz="1400" dirty="0">
                <a:latin typeface="Century Gothic"/>
                <a:cs typeface="Century Gothic"/>
              </a:rPr>
              <a:t>, despite what others think.” –</a:t>
            </a:r>
            <a:r>
              <a:rPr lang="en-US" sz="1400" b="1" dirty="0">
                <a:latin typeface="Century Gothic"/>
                <a:cs typeface="Century Gothic"/>
              </a:rPr>
              <a:t>Postdoctoral </a:t>
            </a:r>
            <a:r>
              <a:rPr lang="en-US" sz="1400" b="1" dirty="0" smtClean="0">
                <a:latin typeface="Century Gothic"/>
                <a:cs typeface="Century Gothic"/>
              </a:rPr>
              <a:t>Fellow</a:t>
            </a:r>
          </a:p>
          <a:p>
            <a:pPr>
              <a:lnSpc>
                <a:spcPct val="110000"/>
              </a:lnSpc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“I think a lot about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other careers </a:t>
            </a:r>
            <a:r>
              <a:rPr lang="en-US" sz="1400" dirty="0">
                <a:latin typeface="Century Gothic"/>
                <a:cs typeface="Century Gothic"/>
              </a:rPr>
              <a:t>and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changing</a:t>
            </a:r>
            <a:r>
              <a:rPr lang="en-US" sz="1400" dirty="0">
                <a:latin typeface="Century Gothic"/>
                <a:cs typeface="Century Gothic"/>
              </a:rPr>
              <a:t>, so having this </a:t>
            </a:r>
            <a:r>
              <a:rPr lang="en-US" sz="1400" dirty="0" smtClean="0">
                <a:latin typeface="Century Gothic"/>
                <a:cs typeface="Century Gothic"/>
              </a:rPr>
              <a:t>[program] makes </a:t>
            </a:r>
            <a:r>
              <a:rPr lang="en-US" sz="1400" dirty="0">
                <a:latin typeface="Century Gothic"/>
                <a:cs typeface="Century Gothic"/>
              </a:rPr>
              <a:t>me think maybe it’s important to give it another shot to get to the next stage and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prove </a:t>
            </a:r>
            <a:r>
              <a:rPr lang="en-US" sz="1400" dirty="0">
                <a:latin typeface="Century Gothic"/>
                <a:cs typeface="Century Gothic"/>
              </a:rPr>
              <a:t>that it can be done.” </a:t>
            </a:r>
            <a:endParaRPr lang="en-US" sz="14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 smtClean="0">
                <a:latin typeface="Century Gothic"/>
                <a:cs typeface="Century Gothic"/>
              </a:rPr>
              <a:t>–</a:t>
            </a:r>
            <a:r>
              <a:rPr lang="en-US" sz="1400" b="1" dirty="0">
                <a:latin typeface="Century Gothic"/>
                <a:cs typeface="Century Gothic"/>
              </a:rPr>
              <a:t>Research Assistant Professor </a:t>
            </a:r>
            <a:r>
              <a:rPr lang="en-US" sz="1400" dirty="0">
                <a:latin typeface="Century Gothic"/>
                <a:cs typeface="Century Gothic"/>
              </a:rPr>
              <a:t> </a:t>
            </a:r>
            <a:endParaRPr lang="en-US" sz="14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endParaRPr lang="en-US" sz="14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“I feel like I’m at a point in my career where it is what it is and now I’m turning to thinking ‘How can I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help </a:t>
            </a:r>
            <a:r>
              <a:rPr lang="en-US" sz="1400" dirty="0">
                <a:latin typeface="Century Gothic"/>
                <a:cs typeface="Century Gothic"/>
              </a:rPr>
              <a:t>other people? And how can I help even just one person not drop out because of the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gender imbalance </a:t>
            </a:r>
            <a:r>
              <a:rPr lang="en-US" sz="1400" dirty="0">
                <a:latin typeface="Century Gothic"/>
                <a:cs typeface="Century Gothic"/>
              </a:rPr>
              <a:t>and the gender differences of experiences, the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bias</a:t>
            </a:r>
            <a:r>
              <a:rPr lang="en-US" sz="1400" dirty="0">
                <a:latin typeface="Century Gothic"/>
                <a:cs typeface="Century Gothic"/>
              </a:rPr>
              <a:t>?’…I’m always on the lookout for new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mentees</a:t>
            </a:r>
            <a:r>
              <a:rPr lang="en-US" sz="1400" dirty="0">
                <a:latin typeface="Century Gothic"/>
                <a:cs typeface="Century Gothic"/>
              </a:rPr>
              <a:t>.” </a:t>
            </a:r>
            <a:r>
              <a:rPr lang="en-US" sz="1400" dirty="0" smtClean="0">
                <a:latin typeface="Century Gothic"/>
                <a:cs typeface="Century Gothic"/>
              </a:rPr>
              <a:t>–</a:t>
            </a:r>
            <a:r>
              <a:rPr lang="en-US" sz="1400" b="1" dirty="0" smtClean="0">
                <a:latin typeface="Century Gothic"/>
                <a:cs typeface="Century Gothic"/>
              </a:rPr>
              <a:t>Tenured Professor </a:t>
            </a:r>
            <a:endParaRPr lang="en-US" sz="14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836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47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381C7F"/>
                </a:solidFill>
                <a:latin typeface="Century Gothic"/>
                <a:cs typeface="Century Gothic"/>
              </a:rPr>
              <a:t>Post-Program Attitudes and Experiences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" name="Picture 1" descr="Screen Shot 2015-05-22 at 9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5057">
            <a:off x="1477969" y="3966502"/>
            <a:ext cx="229178" cy="172924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1093" y="867957"/>
            <a:ext cx="8981815" cy="4769194"/>
          </a:xfrm>
          <a:prstGeom prst="wedgeRoundRectCallout">
            <a:avLst>
              <a:gd name="adj1" fmla="val -21389"/>
              <a:gd name="adj2" fmla="val 614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“Academia is a </a:t>
            </a:r>
            <a:r>
              <a:rPr lang="en-US" sz="1400" dirty="0" smtClean="0">
                <a:solidFill>
                  <a:srgbClr val="68A226"/>
                </a:solidFill>
                <a:latin typeface="Century Gothic"/>
                <a:cs typeface="Century Gothic"/>
              </a:rPr>
              <a:t>daunting </a:t>
            </a:r>
            <a:r>
              <a:rPr lang="en-US" sz="1400" dirty="0" smtClean="0">
                <a:latin typeface="Century Gothic"/>
                <a:cs typeface="Century Gothic"/>
              </a:rPr>
              <a:t>place</a:t>
            </a:r>
            <a:r>
              <a:rPr lang="en-US" sz="1400" dirty="0">
                <a:latin typeface="Century Gothic"/>
                <a:cs typeface="Century Gothic"/>
              </a:rPr>
              <a:t>, so I am grateful the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mentors </a:t>
            </a:r>
            <a:r>
              <a:rPr lang="en-US" sz="1400" dirty="0">
                <a:latin typeface="Century Gothic"/>
                <a:cs typeface="Century Gothic"/>
              </a:rPr>
              <a:t>allowed us to ease our ways into this new dimension. My mentor also served as a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role model </a:t>
            </a:r>
            <a:r>
              <a:rPr lang="en-US" sz="1400" dirty="0" smtClean="0">
                <a:latin typeface="Century Gothic"/>
                <a:cs typeface="Century Gothic"/>
              </a:rPr>
              <a:t>for me</a:t>
            </a:r>
            <a:r>
              <a:rPr lang="en-US" sz="1400" dirty="0">
                <a:latin typeface="Century Gothic"/>
                <a:cs typeface="Century Gothic"/>
              </a:rPr>
              <a:t>.” –</a:t>
            </a:r>
            <a:r>
              <a:rPr lang="en-US" sz="1400" b="1" dirty="0">
                <a:latin typeface="Century Gothic"/>
                <a:cs typeface="Century Gothic"/>
              </a:rPr>
              <a:t>H.S. Junior</a:t>
            </a:r>
          </a:p>
          <a:p>
            <a:pPr>
              <a:lnSpc>
                <a:spcPct val="110000"/>
              </a:lnSpc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“[This program] inspires me even more to break these barriers that stand in my way and achieve what other women are not able to achieve or have backed away from.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It’s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empowering.” –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M2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chemeClr val="bg1">
                  <a:lumMod val="75000"/>
                </a:schemeClr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“I think this group gave me courage to continue pursuing my career. I am married and have children, and this group made me think that I should keep moving forward in this career, despite what others think.” –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Postdoctoral 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Fellow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chemeClr val="bg1">
                  <a:lumMod val="75000"/>
                </a:schemeClr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“I think a lot about other careers and changing, so having this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[program] makes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me think maybe it’s important to give it another shot to get to the next stage and prove that it can be done.” 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–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Research Assistant Professor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endParaRPr lang="en-US" sz="1400" dirty="0" smtClean="0">
              <a:solidFill>
                <a:schemeClr val="bg1">
                  <a:lumMod val="75000"/>
                </a:schemeClr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“I feel like I’m at a point in my career where it is what it is and now I’m turning to thinking ‘How can I help other people? And how can I help even just one person not drop out because of the gender imbalance and the gender differences of experiences, the bias?’…I’m always on the lookout for new mentees.”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–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  <a:latin typeface="Century Gothic"/>
                <a:cs typeface="Century Gothic"/>
              </a:rPr>
              <a:t>Tenured Professor </a:t>
            </a:r>
            <a:endParaRPr lang="en-US" sz="1400" b="1" dirty="0">
              <a:solidFill>
                <a:schemeClr val="bg1">
                  <a:lumMod val="75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25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47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381C7F"/>
                </a:solidFill>
                <a:latin typeface="Century Gothic"/>
                <a:cs typeface="Century Gothic"/>
              </a:rPr>
              <a:t>Post-Program Attitudes and Experiences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" name="Picture 1" descr="Screen Shot 2015-05-22 at 9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5057">
            <a:off x="1477969" y="3966502"/>
            <a:ext cx="229178" cy="172924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1093" y="867957"/>
            <a:ext cx="8981815" cy="4769194"/>
          </a:xfrm>
          <a:prstGeom prst="wedgeRoundRectCallout">
            <a:avLst>
              <a:gd name="adj1" fmla="val -21389"/>
              <a:gd name="adj2" fmla="val 614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“Academia is a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daunting place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, so I am grateful the mentors allowed us to ease our ways into this new dimension. My mentor also served as a role model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for me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.” –</a:t>
            </a:r>
            <a:r>
              <a:rPr lang="en-US" sz="1400" b="1" dirty="0">
                <a:solidFill>
                  <a:srgbClr val="BFBFBF"/>
                </a:solidFill>
                <a:latin typeface="Century Gothic"/>
                <a:cs typeface="Century Gothic"/>
              </a:rPr>
              <a:t>H.S. Junior</a:t>
            </a:r>
          </a:p>
          <a:p>
            <a:pPr>
              <a:lnSpc>
                <a:spcPct val="110000"/>
              </a:lnSpc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“[This program] inspires me even more to break these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barriers </a:t>
            </a:r>
            <a:r>
              <a:rPr lang="en-US" sz="1400" dirty="0">
                <a:latin typeface="Century Gothic"/>
                <a:cs typeface="Century Gothic"/>
              </a:rPr>
              <a:t>that stand in my way and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achieve </a:t>
            </a:r>
            <a:r>
              <a:rPr lang="en-US" sz="1400" dirty="0">
                <a:latin typeface="Century Gothic"/>
                <a:cs typeface="Century Gothic"/>
              </a:rPr>
              <a:t>what other women are not able to achieve or have backed away from. </a:t>
            </a:r>
            <a:r>
              <a:rPr lang="en-US" sz="1400" dirty="0" smtClean="0">
                <a:latin typeface="Century Gothic"/>
                <a:cs typeface="Century Gothic"/>
              </a:rPr>
              <a:t>It’s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empowering</a:t>
            </a:r>
            <a:r>
              <a:rPr lang="en-US" sz="1400" dirty="0">
                <a:latin typeface="Century Gothic"/>
                <a:cs typeface="Century Gothic"/>
              </a:rPr>
              <a:t>.” –</a:t>
            </a:r>
            <a:r>
              <a:rPr lang="en-US" sz="1400" b="1" dirty="0">
                <a:latin typeface="Century Gothic"/>
                <a:cs typeface="Century Gothic"/>
              </a:rPr>
              <a:t>M2</a:t>
            </a:r>
            <a:r>
              <a:rPr lang="en-US" sz="1400" dirty="0">
                <a:latin typeface="Century Gothic"/>
                <a:cs typeface="Century Gothic"/>
              </a:rPr>
              <a:t> </a:t>
            </a:r>
            <a:endParaRPr lang="en-US" sz="14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“I think this group gave me courage to continue pursuing my career. I am married and have children, and this group made me think that I should keep moving forward in this career, despite what others think.” –</a:t>
            </a:r>
            <a:r>
              <a:rPr lang="en-US" sz="1400" b="1" dirty="0">
                <a:solidFill>
                  <a:srgbClr val="BFBFBF"/>
                </a:solidFill>
                <a:latin typeface="Century Gothic"/>
                <a:cs typeface="Century Gothic"/>
              </a:rPr>
              <a:t>Postdoctoral </a:t>
            </a:r>
            <a:r>
              <a:rPr lang="en-US" sz="1400" b="1" dirty="0" smtClean="0">
                <a:solidFill>
                  <a:srgbClr val="BFBFBF"/>
                </a:solidFill>
                <a:latin typeface="Century Gothic"/>
                <a:cs typeface="Century Gothic"/>
              </a:rPr>
              <a:t>Fellow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BFBFBF"/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“I think a lot about other careers and changing, so having this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[program] makes 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me think maybe it’s important to give it another shot to get to the next stage and prove that it can be done.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”</a:t>
            </a:r>
          </a:p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–</a:t>
            </a:r>
            <a:r>
              <a:rPr lang="en-US" sz="1400" b="1" dirty="0">
                <a:solidFill>
                  <a:srgbClr val="BFBFBF"/>
                </a:solidFill>
                <a:latin typeface="Century Gothic"/>
                <a:cs typeface="Century Gothic"/>
              </a:rPr>
              <a:t>Research Assistant Professor 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 </a:t>
            </a:r>
            <a:endParaRPr lang="en-US" sz="1400" dirty="0" smtClean="0">
              <a:solidFill>
                <a:srgbClr val="BFBFBF"/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endParaRPr lang="en-US" sz="1400" dirty="0" smtClean="0">
              <a:solidFill>
                <a:srgbClr val="BFBFBF"/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“I feel like I’m at a point in my career where it is what it is and now I’m turning to thinking ‘How can I help other people? And how can I help even just one person not drop out because of the gender imbalance and the gender differences of experiences, the bias?’…I’m always on the lookout for new mentees.”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–</a:t>
            </a:r>
            <a:r>
              <a:rPr lang="en-US" sz="1400" b="1" dirty="0" smtClean="0">
                <a:solidFill>
                  <a:srgbClr val="BFBFBF"/>
                </a:solidFill>
                <a:latin typeface="Century Gothic"/>
                <a:cs typeface="Century Gothic"/>
              </a:rPr>
              <a:t>Tenured Professor </a:t>
            </a:r>
            <a:endParaRPr lang="en-US" sz="1400" b="1" dirty="0">
              <a:solidFill>
                <a:srgbClr val="BFBFB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47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381C7F"/>
                </a:solidFill>
                <a:latin typeface="Century Gothic"/>
                <a:cs typeface="Century Gothic"/>
              </a:rPr>
              <a:t>Post-Program Attitudes and Experiences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" name="Picture 1" descr="Screen Shot 2015-05-22 at 9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5057">
            <a:off x="1477969" y="3966502"/>
            <a:ext cx="229178" cy="172924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1093" y="867957"/>
            <a:ext cx="8981815" cy="4769194"/>
          </a:xfrm>
          <a:prstGeom prst="wedgeRoundRectCallout">
            <a:avLst>
              <a:gd name="adj1" fmla="val -21389"/>
              <a:gd name="adj2" fmla="val 614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“Academia is a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daunting place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, so I am grateful the mentors allowed us to ease our ways into this new dimension. My mentor also served as a role model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for me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.” –</a:t>
            </a:r>
            <a:r>
              <a:rPr lang="en-US" sz="1400" b="1" dirty="0">
                <a:solidFill>
                  <a:srgbClr val="BFBFBF"/>
                </a:solidFill>
                <a:latin typeface="Century Gothic"/>
                <a:cs typeface="Century Gothic"/>
              </a:rPr>
              <a:t>H.S. Junior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BFBFBF"/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“[This program] inspires me even more to break these barriers that stand in my way and achieve what other women are not able to achieve or have backed away from.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It’s 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empowering.” –</a:t>
            </a:r>
            <a:r>
              <a:rPr lang="en-US" sz="1400" b="1" dirty="0">
                <a:solidFill>
                  <a:srgbClr val="BFBFBF"/>
                </a:solidFill>
                <a:latin typeface="Century Gothic"/>
                <a:cs typeface="Century Gothic"/>
              </a:rPr>
              <a:t>M2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 </a:t>
            </a:r>
            <a:endParaRPr lang="en-US" sz="1400" dirty="0" smtClean="0">
              <a:solidFill>
                <a:srgbClr val="BFBFBF"/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“I think this group gave me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courage </a:t>
            </a:r>
            <a:r>
              <a:rPr lang="en-US" sz="1400" dirty="0">
                <a:latin typeface="Century Gothic"/>
                <a:cs typeface="Century Gothic"/>
              </a:rPr>
              <a:t>to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continue pursuing </a:t>
            </a:r>
            <a:r>
              <a:rPr lang="en-US" sz="1400" dirty="0">
                <a:latin typeface="Century Gothic"/>
                <a:cs typeface="Century Gothic"/>
              </a:rPr>
              <a:t>my career. I am married and have children, and this group made me think that I should keep moving forward in this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career</a:t>
            </a:r>
            <a:r>
              <a:rPr lang="en-US" sz="1400" dirty="0">
                <a:latin typeface="Century Gothic"/>
                <a:cs typeface="Century Gothic"/>
              </a:rPr>
              <a:t>, despite what others think.” –</a:t>
            </a:r>
            <a:r>
              <a:rPr lang="en-US" sz="1400" b="1" dirty="0">
                <a:latin typeface="Century Gothic"/>
                <a:cs typeface="Century Gothic"/>
              </a:rPr>
              <a:t>Postdoctoral </a:t>
            </a:r>
            <a:r>
              <a:rPr lang="en-US" sz="1400" b="1" dirty="0" smtClean="0">
                <a:latin typeface="Century Gothic"/>
                <a:cs typeface="Century Gothic"/>
              </a:rPr>
              <a:t>Fellow</a:t>
            </a:r>
          </a:p>
          <a:p>
            <a:pPr>
              <a:lnSpc>
                <a:spcPct val="110000"/>
              </a:lnSpc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“I think a lot about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other careers </a:t>
            </a:r>
            <a:r>
              <a:rPr lang="en-US" sz="1400" dirty="0">
                <a:latin typeface="Century Gothic"/>
                <a:cs typeface="Century Gothic"/>
              </a:rPr>
              <a:t>and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changing</a:t>
            </a:r>
            <a:r>
              <a:rPr lang="en-US" sz="1400" dirty="0">
                <a:latin typeface="Century Gothic"/>
                <a:cs typeface="Century Gothic"/>
              </a:rPr>
              <a:t>, so having this [program] makes me think maybe it’s important to give it another shot to get to the next stage and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prove </a:t>
            </a:r>
            <a:r>
              <a:rPr lang="en-US" sz="1400" dirty="0">
                <a:latin typeface="Century Gothic"/>
                <a:cs typeface="Century Gothic"/>
              </a:rPr>
              <a:t>that it can be done.”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–</a:t>
            </a:r>
            <a:r>
              <a:rPr lang="en-US" sz="1400" b="1" dirty="0">
                <a:latin typeface="Century Gothic"/>
                <a:cs typeface="Century Gothic"/>
              </a:rPr>
              <a:t>Research Assistant Professor </a:t>
            </a:r>
            <a:r>
              <a:rPr lang="en-US" sz="1400" dirty="0">
                <a:latin typeface="Century Gothic"/>
                <a:cs typeface="Century Gothic"/>
              </a:rPr>
              <a:t> </a:t>
            </a:r>
          </a:p>
          <a:p>
            <a:pPr>
              <a:lnSpc>
                <a:spcPct val="110000"/>
              </a:lnSpc>
            </a:pPr>
            <a:endParaRPr lang="en-US" sz="1400" dirty="0" smtClean="0">
              <a:solidFill>
                <a:srgbClr val="BFBFBF"/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“I feel like I’m at a point in my career where it is what it is and now I’m turning to thinking ‘How can I help other people? And how can I help even just one person not drop out because of the gender imbalance and the gender differences of experiences, the bias?’…I’m always on the lookout for new mentees.”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–</a:t>
            </a:r>
            <a:r>
              <a:rPr lang="en-US" sz="1400" b="1" dirty="0" smtClean="0">
                <a:solidFill>
                  <a:srgbClr val="BFBFBF"/>
                </a:solidFill>
                <a:latin typeface="Century Gothic"/>
                <a:cs typeface="Century Gothic"/>
              </a:rPr>
              <a:t>Tenured Professor </a:t>
            </a:r>
            <a:endParaRPr lang="en-US" sz="1400" b="1" dirty="0">
              <a:solidFill>
                <a:srgbClr val="BFBFB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47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381C7F"/>
                </a:solidFill>
                <a:latin typeface="Century Gothic"/>
                <a:cs typeface="Century Gothic"/>
              </a:rPr>
              <a:t>Post-Program Attitudes and Experiences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" name="Picture 1" descr="Screen Shot 2015-05-22 at 9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5057">
            <a:off x="1477969" y="3966502"/>
            <a:ext cx="229178" cy="172924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1093" y="867957"/>
            <a:ext cx="8981815" cy="4769194"/>
          </a:xfrm>
          <a:prstGeom prst="wedgeRoundRectCallout">
            <a:avLst>
              <a:gd name="adj1" fmla="val -21389"/>
              <a:gd name="adj2" fmla="val 614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“Academia is a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daunting place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, so I am grateful the mentors allowed us to ease our ways into this new dimension. My mentor also served as a role model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for me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.” –</a:t>
            </a:r>
            <a:r>
              <a:rPr lang="en-US" sz="1400" b="1" dirty="0">
                <a:solidFill>
                  <a:srgbClr val="BFBFBF"/>
                </a:solidFill>
                <a:latin typeface="Century Gothic"/>
                <a:cs typeface="Century Gothic"/>
              </a:rPr>
              <a:t>H.S. Junior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BFBFBF"/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“[This program] inspires me even more to break these barriers that stand in my way and achieve what other women are not able to achieve or have backed away from.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It’s 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empowering.”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–</a:t>
            </a:r>
            <a:r>
              <a:rPr lang="en-US" sz="1400" b="1" dirty="0" smtClean="0">
                <a:solidFill>
                  <a:srgbClr val="BFBFBF"/>
                </a:solidFill>
                <a:latin typeface="Century Gothic"/>
                <a:cs typeface="Century Gothic"/>
              </a:rPr>
              <a:t>M2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 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BFBFBF"/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“I think this group gave me courage to continue pursuing my career. I am married and have children, and this group made me think that I should keep moving forward in this career, despite what others think.” –</a:t>
            </a:r>
            <a:r>
              <a:rPr lang="en-US" sz="1400" b="1" dirty="0">
                <a:solidFill>
                  <a:srgbClr val="BFBFBF"/>
                </a:solidFill>
                <a:latin typeface="Century Gothic"/>
                <a:cs typeface="Century Gothic"/>
              </a:rPr>
              <a:t>Postdoctoral </a:t>
            </a:r>
            <a:r>
              <a:rPr lang="en-US" sz="1400" b="1" dirty="0" smtClean="0">
                <a:solidFill>
                  <a:srgbClr val="BFBFBF"/>
                </a:solidFill>
                <a:latin typeface="Century Gothic"/>
                <a:cs typeface="Century Gothic"/>
              </a:rPr>
              <a:t>Fellow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BFBFBF"/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“I think a lot about other careers and changing, so having this </a:t>
            </a: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[program] makes 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me think maybe it’s important to give it another shot to get to the next stage and prove that it can be done.” </a:t>
            </a:r>
            <a:endParaRPr lang="en-US" sz="1400" dirty="0" smtClean="0">
              <a:solidFill>
                <a:srgbClr val="BFBFBF"/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rgbClr val="BFBFBF"/>
                </a:solidFill>
                <a:latin typeface="Century Gothic"/>
                <a:cs typeface="Century Gothic"/>
              </a:rPr>
              <a:t>–</a:t>
            </a:r>
            <a:r>
              <a:rPr lang="en-US" sz="1400" b="1" dirty="0">
                <a:solidFill>
                  <a:srgbClr val="BFBFBF"/>
                </a:solidFill>
                <a:latin typeface="Century Gothic"/>
                <a:cs typeface="Century Gothic"/>
              </a:rPr>
              <a:t>Research Assistant Professor </a:t>
            </a:r>
            <a:r>
              <a:rPr lang="en-US" sz="1400" dirty="0">
                <a:solidFill>
                  <a:srgbClr val="BFBFBF"/>
                </a:solidFill>
                <a:latin typeface="Century Gothic"/>
                <a:cs typeface="Century Gothic"/>
              </a:rPr>
              <a:t> </a:t>
            </a:r>
            <a:endParaRPr lang="en-US" sz="1400" dirty="0" smtClean="0">
              <a:solidFill>
                <a:srgbClr val="BFBFBF"/>
              </a:solidFill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endParaRPr lang="en-US" sz="14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“I feel like I’m at a point in my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career </a:t>
            </a:r>
            <a:r>
              <a:rPr lang="en-US" sz="1400" dirty="0">
                <a:latin typeface="Century Gothic"/>
                <a:cs typeface="Century Gothic"/>
              </a:rPr>
              <a:t>where it is what it is and now I’m turning to thinking ‘How can I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help </a:t>
            </a:r>
            <a:r>
              <a:rPr lang="en-US" sz="1400" dirty="0">
                <a:latin typeface="Century Gothic"/>
                <a:cs typeface="Century Gothic"/>
              </a:rPr>
              <a:t>other people? And how can I help even just one person not drop out because of the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gender imbalance </a:t>
            </a:r>
            <a:r>
              <a:rPr lang="en-US" sz="1400" dirty="0">
                <a:latin typeface="Century Gothic"/>
                <a:cs typeface="Century Gothic"/>
              </a:rPr>
              <a:t>and the gender differences of experiences, the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bias</a:t>
            </a:r>
            <a:r>
              <a:rPr lang="en-US" sz="1400" dirty="0">
                <a:latin typeface="Century Gothic"/>
                <a:cs typeface="Century Gothic"/>
              </a:rPr>
              <a:t>?’…I’m always on the lookout for new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mentees</a:t>
            </a:r>
            <a:r>
              <a:rPr lang="en-US" sz="1400" dirty="0">
                <a:latin typeface="Century Gothic"/>
                <a:cs typeface="Century Gothic"/>
              </a:rPr>
              <a:t>.” </a:t>
            </a:r>
            <a:r>
              <a:rPr lang="en-US" sz="1400" dirty="0" smtClean="0">
                <a:latin typeface="Century Gothic"/>
                <a:cs typeface="Century Gothic"/>
              </a:rPr>
              <a:t>–</a:t>
            </a:r>
            <a:r>
              <a:rPr lang="en-US" sz="1400" b="1" dirty="0" smtClean="0">
                <a:latin typeface="Century Gothic"/>
                <a:cs typeface="Century Gothic"/>
              </a:rPr>
              <a:t>Tenured Professor </a:t>
            </a:r>
            <a:endParaRPr lang="en-US" sz="14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836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477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381C7F"/>
                </a:solidFill>
                <a:latin typeface="Century Gothic"/>
                <a:cs typeface="Century Gothic"/>
              </a:rPr>
              <a:t>Post-Program Attitudes and Experiences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" name="Picture 1" descr="Screen Shot 2015-05-22 at 9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5057">
            <a:off x="1477969" y="3966502"/>
            <a:ext cx="229178" cy="172924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1093" y="867957"/>
            <a:ext cx="8981815" cy="4769194"/>
          </a:xfrm>
          <a:prstGeom prst="wedgeRoundRectCallout">
            <a:avLst>
              <a:gd name="adj1" fmla="val -21389"/>
              <a:gd name="adj2" fmla="val 614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“Academia is a </a:t>
            </a:r>
            <a:r>
              <a:rPr lang="en-US" sz="1400" dirty="0" smtClean="0">
                <a:solidFill>
                  <a:srgbClr val="68A226"/>
                </a:solidFill>
                <a:latin typeface="Century Gothic"/>
                <a:cs typeface="Century Gothic"/>
              </a:rPr>
              <a:t>daunting </a:t>
            </a:r>
            <a:r>
              <a:rPr lang="en-US" sz="1400" dirty="0" smtClean="0">
                <a:latin typeface="Century Gothic"/>
                <a:cs typeface="Century Gothic"/>
              </a:rPr>
              <a:t>place</a:t>
            </a:r>
            <a:r>
              <a:rPr lang="en-US" sz="1400" dirty="0">
                <a:latin typeface="Century Gothic"/>
                <a:cs typeface="Century Gothic"/>
              </a:rPr>
              <a:t>, so I am grateful the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mentors </a:t>
            </a:r>
            <a:r>
              <a:rPr lang="en-US" sz="1400" dirty="0">
                <a:latin typeface="Century Gothic"/>
                <a:cs typeface="Century Gothic"/>
              </a:rPr>
              <a:t>allowed us to ease our ways into this new dimension. My mentor also served as a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role model </a:t>
            </a:r>
            <a:r>
              <a:rPr lang="en-US" sz="1400" dirty="0" smtClean="0">
                <a:latin typeface="Century Gothic"/>
                <a:cs typeface="Century Gothic"/>
              </a:rPr>
              <a:t>for </a:t>
            </a:r>
            <a:r>
              <a:rPr lang="en-US" sz="1400" dirty="0">
                <a:latin typeface="Century Gothic"/>
                <a:cs typeface="Century Gothic"/>
              </a:rPr>
              <a:t>me.” –</a:t>
            </a:r>
            <a:r>
              <a:rPr lang="en-US" sz="1400" b="1" dirty="0">
                <a:latin typeface="Century Gothic"/>
                <a:cs typeface="Century Gothic"/>
              </a:rPr>
              <a:t>H.S. Junior</a:t>
            </a:r>
          </a:p>
          <a:p>
            <a:pPr>
              <a:lnSpc>
                <a:spcPct val="110000"/>
              </a:lnSpc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“[This program] inspires me even more to break these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barriers </a:t>
            </a:r>
            <a:r>
              <a:rPr lang="en-US" sz="1400" dirty="0">
                <a:latin typeface="Century Gothic"/>
                <a:cs typeface="Century Gothic"/>
              </a:rPr>
              <a:t>that stand in my way and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achieve </a:t>
            </a:r>
            <a:r>
              <a:rPr lang="en-US" sz="1400" dirty="0">
                <a:latin typeface="Century Gothic"/>
                <a:cs typeface="Century Gothic"/>
              </a:rPr>
              <a:t>what other women are not able to achieve or have backed away from. </a:t>
            </a:r>
            <a:r>
              <a:rPr lang="en-US" sz="1400" dirty="0" smtClean="0">
                <a:latin typeface="Century Gothic"/>
                <a:cs typeface="Century Gothic"/>
              </a:rPr>
              <a:t>It’s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empowering</a:t>
            </a:r>
            <a:r>
              <a:rPr lang="en-US" sz="1400" dirty="0">
                <a:latin typeface="Century Gothic"/>
                <a:cs typeface="Century Gothic"/>
              </a:rPr>
              <a:t>.” –</a:t>
            </a:r>
            <a:r>
              <a:rPr lang="en-US" sz="1400" b="1" dirty="0">
                <a:latin typeface="Century Gothic"/>
                <a:cs typeface="Century Gothic"/>
              </a:rPr>
              <a:t>M2</a:t>
            </a:r>
            <a:r>
              <a:rPr lang="en-US" sz="1400" dirty="0">
                <a:latin typeface="Century Gothic"/>
                <a:cs typeface="Century Gothic"/>
              </a:rPr>
              <a:t> </a:t>
            </a:r>
            <a:endParaRPr lang="en-US" sz="14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“I think this group gave me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courage </a:t>
            </a:r>
            <a:r>
              <a:rPr lang="en-US" sz="1400" dirty="0">
                <a:latin typeface="Century Gothic"/>
                <a:cs typeface="Century Gothic"/>
              </a:rPr>
              <a:t>to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continue pursuing </a:t>
            </a:r>
            <a:r>
              <a:rPr lang="en-US" sz="1400" dirty="0">
                <a:latin typeface="Century Gothic"/>
                <a:cs typeface="Century Gothic"/>
              </a:rPr>
              <a:t>my career. I am married and have children, and this group made me think that I should keep moving forward in this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career</a:t>
            </a:r>
            <a:r>
              <a:rPr lang="en-US" sz="1400" dirty="0">
                <a:latin typeface="Century Gothic"/>
                <a:cs typeface="Century Gothic"/>
              </a:rPr>
              <a:t>, despite what others think.” –</a:t>
            </a:r>
            <a:r>
              <a:rPr lang="en-US" sz="1400" b="1" dirty="0">
                <a:latin typeface="Century Gothic"/>
                <a:cs typeface="Century Gothic"/>
              </a:rPr>
              <a:t>Postdoctoral </a:t>
            </a:r>
            <a:r>
              <a:rPr lang="en-US" sz="1400" b="1" dirty="0" smtClean="0">
                <a:latin typeface="Century Gothic"/>
                <a:cs typeface="Century Gothic"/>
              </a:rPr>
              <a:t>Fellow</a:t>
            </a:r>
          </a:p>
          <a:p>
            <a:pPr>
              <a:lnSpc>
                <a:spcPct val="110000"/>
              </a:lnSpc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“I think a lot about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other careers </a:t>
            </a:r>
            <a:r>
              <a:rPr lang="en-US" sz="1400" dirty="0">
                <a:latin typeface="Century Gothic"/>
                <a:cs typeface="Century Gothic"/>
              </a:rPr>
              <a:t>and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changing</a:t>
            </a:r>
            <a:r>
              <a:rPr lang="en-US" sz="1400" dirty="0">
                <a:latin typeface="Century Gothic"/>
                <a:cs typeface="Century Gothic"/>
              </a:rPr>
              <a:t>, so having this </a:t>
            </a:r>
            <a:r>
              <a:rPr lang="en-US" sz="1400" dirty="0" smtClean="0">
                <a:latin typeface="Century Gothic"/>
                <a:cs typeface="Century Gothic"/>
              </a:rPr>
              <a:t>[program] makes </a:t>
            </a:r>
            <a:r>
              <a:rPr lang="en-US" sz="1400" dirty="0">
                <a:latin typeface="Century Gothic"/>
                <a:cs typeface="Century Gothic"/>
              </a:rPr>
              <a:t>me think maybe it’s important to give it another shot to get to the next stage and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prove </a:t>
            </a:r>
            <a:r>
              <a:rPr lang="en-US" sz="1400" dirty="0">
                <a:latin typeface="Century Gothic"/>
                <a:cs typeface="Century Gothic"/>
              </a:rPr>
              <a:t>that it can be done.” </a:t>
            </a:r>
            <a:endParaRPr lang="en-US" sz="14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 smtClean="0">
                <a:latin typeface="Century Gothic"/>
                <a:cs typeface="Century Gothic"/>
              </a:rPr>
              <a:t>–</a:t>
            </a:r>
            <a:r>
              <a:rPr lang="en-US" sz="1400" b="1" dirty="0">
                <a:latin typeface="Century Gothic"/>
                <a:cs typeface="Century Gothic"/>
              </a:rPr>
              <a:t>Research Assistant Professor </a:t>
            </a:r>
            <a:r>
              <a:rPr lang="en-US" sz="1400" dirty="0">
                <a:latin typeface="Century Gothic"/>
                <a:cs typeface="Century Gothic"/>
              </a:rPr>
              <a:t> </a:t>
            </a:r>
            <a:endParaRPr lang="en-US" sz="14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endParaRPr lang="en-US" sz="1400" dirty="0" smtClean="0">
              <a:latin typeface="Century Gothic"/>
              <a:cs typeface="Century Gothic"/>
            </a:endParaRPr>
          </a:p>
          <a:p>
            <a:pPr>
              <a:lnSpc>
                <a:spcPct val="110000"/>
              </a:lnSpc>
            </a:pPr>
            <a:r>
              <a:rPr lang="en-US" sz="1400" dirty="0">
                <a:latin typeface="Century Gothic"/>
                <a:cs typeface="Century Gothic"/>
              </a:rPr>
              <a:t>“I feel like I’m at a point in my career where it is what it is and now I’m turning to thinking ‘How can I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help </a:t>
            </a:r>
            <a:r>
              <a:rPr lang="en-US" sz="1400" dirty="0">
                <a:latin typeface="Century Gothic"/>
                <a:cs typeface="Century Gothic"/>
              </a:rPr>
              <a:t>other people? And how can I help even just one person not drop out because of the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gender imbalance </a:t>
            </a:r>
            <a:r>
              <a:rPr lang="en-US" sz="1400" dirty="0">
                <a:latin typeface="Century Gothic"/>
                <a:cs typeface="Century Gothic"/>
              </a:rPr>
              <a:t>and the gender differences of experiences, the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bias</a:t>
            </a:r>
            <a:r>
              <a:rPr lang="en-US" sz="1400" dirty="0">
                <a:latin typeface="Century Gothic"/>
                <a:cs typeface="Century Gothic"/>
              </a:rPr>
              <a:t>?’…I’m always on the lookout for new </a:t>
            </a:r>
            <a:r>
              <a:rPr lang="en-US" sz="1400" dirty="0">
                <a:solidFill>
                  <a:srgbClr val="68A226"/>
                </a:solidFill>
                <a:latin typeface="Century Gothic"/>
                <a:cs typeface="Century Gothic"/>
              </a:rPr>
              <a:t>mentees</a:t>
            </a:r>
            <a:r>
              <a:rPr lang="en-US" sz="1400" dirty="0">
                <a:latin typeface="Century Gothic"/>
                <a:cs typeface="Century Gothic"/>
              </a:rPr>
              <a:t>.” </a:t>
            </a:r>
            <a:r>
              <a:rPr lang="en-US" sz="1400" dirty="0" smtClean="0">
                <a:latin typeface="Century Gothic"/>
                <a:cs typeface="Century Gothic"/>
              </a:rPr>
              <a:t>–</a:t>
            </a:r>
            <a:r>
              <a:rPr lang="en-US" sz="1400" b="1" dirty="0" smtClean="0">
                <a:latin typeface="Century Gothic"/>
                <a:cs typeface="Century Gothic"/>
              </a:rPr>
              <a:t>Tenured Professor </a:t>
            </a:r>
            <a:endParaRPr lang="en-US" sz="14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960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430857" y="329356"/>
            <a:ext cx="8295680" cy="121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rgbClr val="381C7F"/>
                </a:solidFill>
                <a:latin typeface="Century Gothic"/>
                <a:cs typeface="Century Gothic"/>
              </a:rPr>
              <a:t>Gender Equity in Academic Career Advancement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2" name="Picture 1" descr="11185811_10153294650042269_422869749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03" y="2036326"/>
            <a:ext cx="4274525" cy="4058052"/>
          </a:xfrm>
          <a:prstGeom prst="rect">
            <a:avLst/>
          </a:prstGeom>
        </p:spPr>
      </p:pic>
      <p:pic>
        <p:nvPicPr>
          <p:cNvPr id="3" name="Picture 2" descr="11286537_10204113217621842_1323292606_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5376" r="14209"/>
          <a:stretch/>
        </p:blipFill>
        <p:spPr>
          <a:xfrm>
            <a:off x="4714129" y="2092234"/>
            <a:ext cx="4225696" cy="3951054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91966" y="6422818"/>
            <a:ext cx="511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Century Gothic"/>
                <a:cs typeface="Century Gothic"/>
              </a:rPr>
              <a:t>S</a:t>
            </a:r>
            <a:r>
              <a:rPr lang="en-US" sz="900" dirty="0" smtClean="0">
                <a:solidFill>
                  <a:srgbClr val="000000"/>
                </a:solidFill>
                <a:latin typeface="Century Gothic"/>
                <a:cs typeface="Century Gothic"/>
              </a:rPr>
              <a:t>ources: </a:t>
            </a:r>
            <a:r>
              <a:rPr lang="en-US" sz="900" dirty="0">
                <a:solidFill>
                  <a:srgbClr val="000000"/>
                </a:solidFill>
                <a:latin typeface="Century Gothic"/>
                <a:cs typeface="Century Gothic"/>
              </a:rPr>
              <a:t>http://</a:t>
            </a:r>
            <a:r>
              <a:rPr lang="en-US" sz="900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oscarinaland.com</a:t>
            </a:r>
            <a:r>
              <a:rPr lang="en-US" sz="900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entury Gothic"/>
                <a:cs typeface="Century Gothic"/>
              </a:rPr>
              <a:t>http</a:t>
            </a:r>
            <a:r>
              <a:rPr lang="en-US" sz="900" dirty="0">
                <a:solidFill>
                  <a:srgbClr val="000000"/>
                </a:solidFill>
                <a:latin typeface="Century Gothic"/>
                <a:cs typeface="Century Gothic"/>
              </a:rPr>
              <a:t>://</a:t>
            </a:r>
            <a:r>
              <a:rPr lang="en-US" sz="900" dirty="0" err="1">
                <a:solidFill>
                  <a:srgbClr val="000000"/>
                </a:solidFill>
                <a:latin typeface="Century Gothic"/>
                <a:cs typeface="Century Gothic"/>
              </a:rPr>
              <a:t>www.nature.com</a:t>
            </a:r>
            <a:r>
              <a:rPr lang="en-US" sz="900" dirty="0">
                <a:solidFill>
                  <a:srgbClr val="000000"/>
                </a:solidFill>
                <a:latin typeface="Century Gothic"/>
                <a:cs typeface="Century Gothic"/>
              </a:rPr>
              <a:t>/news/inequality-quantified-mind-the-gender-gap-1.12550#/pay</a:t>
            </a:r>
            <a:endParaRPr lang="en-US" sz="900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114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25 2.54512E-7 L -0.24302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2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66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rgbClr val="381C7F"/>
                </a:solidFill>
                <a:latin typeface="Century Gothic"/>
                <a:cs typeface="Century Gothic"/>
              </a:rPr>
              <a:t>Study Limitations and Conclusions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2" name="Picture 1" descr="Screen Shot 2015-05-22 at 9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5057">
            <a:off x="1477969" y="3966502"/>
            <a:ext cx="229178" cy="1729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5132" y="991552"/>
            <a:ext cx="7629518" cy="4353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charset="2"/>
              <a:buChar char="²"/>
            </a:pPr>
            <a:endParaRPr lang="en-US" dirty="0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10000"/>
              </a:lnSpc>
              <a:buFont typeface="Wingdings" charset="2"/>
              <a:buChar char="²"/>
            </a:pPr>
            <a:r>
              <a:rPr lang="en-US" dirty="0" smtClean="0">
                <a:latin typeface="Century Gothic"/>
                <a:cs typeface="Century Gothic"/>
              </a:rPr>
              <a:t>Limitations </a:t>
            </a:r>
            <a:r>
              <a:rPr lang="en-US" dirty="0" smtClean="0">
                <a:latin typeface="Century Gothic"/>
                <a:cs typeface="Century Gothic"/>
              </a:rPr>
              <a:t>include: 1) </a:t>
            </a:r>
            <a:r>
              <a:rPr lang="en-US" dirty="0">
                <a:solidFill>
                  <a:srgbClr val="68A226"/>
                </a:solidFill>
                <a:latin typeface="Century Gothic"/>
                <a:cs typeface="Century Gothic"/>
              </a:rPr>
              <a:t>r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esearcher bias</a:t>
            </a:r>
            <a:r>
              <a:rPr lang="en-US" dirty="0" smtClean="0">
                <a:latin typeface="Century Gothic"/>
                <a:cs typeface="Century Gothic"/>
              </a:rPr>
              <a:t>; 2) </a:t>
            </a:r>
            <a:r>
              <a:rPr lang="en-US" dirty="0">
                <a:solidFill>
                  <a:srgbClr val="68A226"/>
                </a:solidFill>
                <a:latin typeface="Century Gothic"/>
                <a:cs typeface="Century Gothic"/>
              </a:rPr>
              <a:t>i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nstitutional scope</a:t>
            </a:r>
            <a:r>
              <a:rPr lang="en-US" dirty="0" smtClean="0">
                <a:latin typeface="Century Gothic"/>
                <a:cs typeface="Century Gothic"/>
              </a:rPr>
              <a:t>; 3) </a:t>
            </a:r>
            <a:r>
              <a:rPr lang="en-US" dirty="0">
                <a:solidFill>
                  <a:srgbClr val="68A226"/>
                </a:solidFill>
                <a:latin typeface="Century Gothic"/>
                <a:cs typeface="Century Gothic"/>
              </a:rPr>
              <a:t>s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ample population </a:t>
            </a:r>
            <a:r>
              <a:rPr lang="en-US" dirty="0" smtClean="0">
                <a:latin typeface="Century Gothic"/>
                <a:cs typeface="Century Gothic"/>
              </a:rPr>
              <a:t>and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size</a:t>
            </a:r>
            <a:r>
              <a:rPr lang="en-US" dirty="0" smtClean="0">
                <a:latin typeface="Century Gothic"/>
                <a:cs typeface="Century Gothic"/>
              </a:rPr>
              <a:t>; and 4) </a:t>
            </a:r>
            <a:r>
              <a:rPr lang="en-US" dirty="0">
                <a:solidFill>
                  <a:srgbClr val="68A226"/>
                </a:solidFill>
                <a:latin typeface="Century Gothic"/>
                <a:cs typeface="Century Gothic"/>
              </a:rPr>
              <a:t>s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tudy length</a:t>
            </a:r>
          </a:p>
          <a:p>
            <a:pPr>
              <a:lnSpc>
                <a:spcPct val="110000"/>
              </a:lnSpc>
            </a:pPr>
            <a:endParaRPr lang="en-US" dirty="0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10000"/>
              </a:lnSpc>
              <a:buFont typeface="Wingdings" charset="2"/>
              <a:buChar char="²"/>
            </a:pPr>
            <a:r>
              <a:rPr lang="en-US" dirty="0" smtClean="0">
                <a:latin typeface="Century Gothic"/>
                <a:cs typeface="Century Gothic"/>
              </a:rPr>
              <a:t>A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hybridized mentoring </a:t>
            </a:r>
            <a:r>
              <a:rPr lang="en-US" dirty="0" smtClean="0">
                <a:latin typeface="Century Gothic"/>
                <a:cs typeface="Century Gothic"/>
              </a:rPr>
              <a:t>approach facilitated opportunities for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cross-departmental interactions </a:t>
            </a:r>
            <a:r>
              <a:rPr lang="en-US" dirty="0" smtClean="0">
                <a:latin typeface="Century Gothic"/>
                <a:cs typeface="Century Gothic"/>
              </a:rPr>
              <a:t>and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 research opportunities </a:t>
            </a:r>
            <a:r>
              <a:rPr lang="en-US" dirty="0" smtClean="0">
                <a:latin typeface="Century Gothic"/>
                <a:cs typeface="Century Gothic"/>
              </a:rPr>
              <a:t>among students and professionals of all ages and expertise</a:t>
            </a:r>
          </a:p>
          <a:p>
            <a:pPr>
              <a:lnSpc>
                <a:spcPct val="110000"/>
              </a:lnSpc>
            </a:pPr>
            <a:endParaRPr lang="en-US" dirty="0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10000"/>
              </a:lnSpc>
              <a:buFont typeface="Wingdings" charset="2"/>
              <a:buChar char="²"/>
            </a:pPr>
            <a:r>
              <a:rPr lang="en-US" dirty="0" smtClean="0">
                <a:latin typeface="Century Gothic"/>
                <a:cs typeface="Century Gothic"/>
              </a:rPr>
              <a:t>These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multi-disciplinary relationships </a:t>
            </a:r>
            <a:r>
              <a:rPr lang="en-US" dirty="0" smtClean="0">
                <a:latin typeface="Century Gothic"/>
                <a:cs typeface="Century Gothic"/>
              </a:rPr>
              <a:t>cultivated a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community </a:t>
            </a:r>
            <a:r>
              <a:rPr lang="en-US" dirty="0" smtClean="0">
                <a:latin typeface="Century Gothic"/>
                <a:cs typeface="Century Gothic"/>
              </a:rPr>
              <a:t>of women linked through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shared experiences</a:t>
            </a:r>
          </a:p>
          <a:p>
            <a:pPr>
              <a:lnSpc>
                <a:spcPct val="110000"/>
              </a:lnSpc>
            </a:pPr>
            <a:endParaRPr lang="en-US" dirty="0" smtClean="0">
              <a:latin typeface="Century Gothic"/>
              <a:cs typeface="Century Gothic"/>
            </a:endParaRPr>
          </a:p>
          <a:p>
            <a:pPr marL="285750" indent="-285750">
              <a:lnSpc>
                <a:spcPct val="110000"/>
              </a:lnSpc>
              <a:buFont typeface="Wingdings" charset="2"/>
              <a:buChar char="²"/>
            </a:pPr>
            <a:r>
              <a:rPr lang="en-US" dirty="0" smtClean="0">
                <a:latin typeface="Century Gothic"/>
                <a:cs typeface="Century Gothic"/>
              </a:rPr>
              <a:t>Participants noted feeling a sense of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empowerment </a:t>
            </a:r>
            <a:r>
              <a:rPr lang="en-US" dirty="0" smtClean="0">
                <a:latin typeface="Century Gothic"/>
                <a:cs typeface="Century Gothic"/>
              </a:rPr>
              <a:t>and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reinvigoration </a:t>
            </a:r>
            <a:r>
              <a:rPr lang="en-US" dirty="0" smtClean="0">
                <a:latin typeface="Century Gothic"/>
                <a:cs typeface="Century Gothic"/>
              </a:rPr>
              <a:t>to continue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persisting </a:t>
            </a:r>
            <a:r>
              <a:rPr lang="en-US" dirty="0" smtClean="0">
                <a:latin typeface="Century Gothic"/>
                <a:cs typeface="Century Gothic"/>
              </a:rPr>
              <a:t>on their career paths despite perceived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gender barriers</a:t>
            </a:r>
            <a:endParaRPr lang="en-US" dirty="0">
              <a:solidFill>
                <a:srgbClr val="68A226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28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121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rgbClr val="381C7F"/>
                </a:solidFill>
                <a:latin typeface="Century Gothic"/>
                <a:cs typeface="Century Gothic"/>
              </a:rPr>
              <a:t>Implications for Higher Education Administrators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2" name="Picture 1" descr="Screen Shot 2015-05-22 at 9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5057">
            <a:off x="1477969" y="3966502"/>
            <a:ext cx="229178" cy="1729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230" y="1427758"/>
            <a:ext cx="7629518" cy="511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charset="2"/>
              <a:buChar char="²"/>
            </a:pPr>
            <a:r>
              <a:rPr lang="en-US" dirty="0" smtClean="0">
                <a:latin typeface="Century Gothic"/>
                <a:cs typeface="Century Gothic"/>
              </a:rPr>
              <a:t>Utilizing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hybridized mentoring </a:t>
            </a:r>
            <a:r>
              <a:rPr lang="en-US" dirty="0" smtClean="0">
                <a:latin typeface="Century Gothic"/>
                <a:cs typeface="Century Gothic"/>
              </a:rPr>
              <a:t>interventions may improve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cross-departmental interactions</a:t>
            </a:r>
            <a:r>
              <a:rPr lang="en-US" dirty="0" smtClean="0">
                <a:solidFill>
                  <a:srgbClr val="CC3D96"/>
                </a:solidFill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among students and professionals in higher education, </a:t>
            </a:r>
            <a:r>
              <a:rPr lang="en-US" dirty="0" smtClean="0">
                <a:latin typeface="Century Gothic"/>
                <a:cs typeface="Century Gothic"/>
              </a:rPr>
              <a:t>cultivating a </a:t>
            </a:r>
            <a:r>
              <a:rPr lang="en-US" dirty="0" smtClean="0">
                <a:latin typeface="Century Gothic"/>
                <a:cs typeface="Century Gothic"/>
              </a:rPr>
              <a:t>stronger sense of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community </a:t>
            </a:r>
            <a:r>
              <a:rPr lang="en-US" dirty="0" smtClean="0">
                <a:latin typeface="Century Gothic"/>
                <a:cs typeface="Century Gothic"/>
              </a:rPr>
              <a:t>among women in departments where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gender parity </a:t>
            </a:r>
            <a:r>
              <a:rPr lang="en-US" dirty="0" smtClean="0">
                <a:latin typeface="Century Gothic"/>
                <a:cs typeface="Century Gothic"/>
              </a:rPr>
              <a:t>is not yet achieved </a:t>
            </a:r>
          </a:p>
          <a:p>
            <a:pPr marL="285750" indent="-285750">
              <a:lnSpc>
                <a:spcPct val="130000"/>
              </a:lnSpc>
              <a:buFont typeface="Wingdings" charset="2"/>
              <a:buChar char="²"/>
            </a:pPr>
            <a:r>
              <a:rPr lang="en-US" dirty="0" smtClean="0">
                <a:latin typeface="Century Gothic"/>
                <a:cs typeface="Century Gothic"/>
              </a:rPr>
              <a:t>Higher education administrators might consider: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²"/>
            </a:pP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Assessing</a:t>
            </a:r>
            <a:r>
              <a:rPr lang="en-US" dirty="0" smtClean="0">
                <a:latin typeface="Century Gothic"/>
                <a:cs typeface="Century Gothic"/>
              </a:rPr>
              <a:t> the gender climate of women in academia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²"/>
            </a:pP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Evaluating</a:t>
            </a:r>
            <a:r>
              <a:rPr lang="en-US" dirty="0" smtClean="0">
                <a:latin typeface="Century Gothic"/>
                <a:cs typeface="Century Gothic"/>
              </a:rPr>
              <a:t> institutional policies that may have gendered implications 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²"/>
            </a:pP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Developing</a:t>
            </a:r>
            <a:r>
              <a:rPr lang="en-US" dirty="0" smtClean="0">
                <a:solidFill>
                  <a:srgbClr val="CC3D96"/>
                </a:solidFill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improved and targeted dyadic and group mentoring interventions for populations at risk of attrition</a:t>
            </a:r>
          </a:p>
          <a:p>
            <a:pPr marL="285750" lvl="0" indent="-285750">
              <a:lnSpc>
                <a:spcPct val="130000"/>
              </a:lnSpc>
              <a:buFont typeface="Wingdings" charset="2"/>
              <a:buChar char="²"/>
            </a:pPr>
            <a:r>
              <a:rPr lang="en-US" dirty="0" smtClean="0">
                <a:solidFill>
                  <a:prstClr val="black"/>
                </a:solidFill>
                <a:latin typeface="Century Gothic"/>
                <a:cs typeface="Century Gothic"/>
              </a:rPr>
              <a:t>Further research is needed to analyze any </a:t>
            </a:r>
            <a:r>
              <a:rPr lang="en-US" dirty="0" smtClean="0">
                <a:solidFill>
                  <a:srgbClr val="68A226"/>
                </a:solidFill>
                <a:latin typeface="Century Gothic"/>
                <a:cs typeface="Century Gothic"/>
              </a:rPr>
              <a:t>longitudinal impacts </a:t>
            </a:r>
            <a:r>
              <a:rPr lang="en-US" dirty="0" smtClean="0">
                <a:solidFill>
                  <a:prstClr val="black"/>
                </a:solidFill>
                <a:latin typeface="Century Gothic"/>
                <a:cs typeface="Century Gothic"/>
              </a:rPr>
              <a:t>of these hybridized mentoring programs</a:t>
            </a:r>
            <a:endParaRPr lang="en-US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²"/>
            </a:pPr>
            <a:endParaRPr lang="en-US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463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312625" y="1368991"/>
            <a:ext cx="4501063" cy="3854392"/>
            <a:chOff x="2312625" y="1368991"/>
            <a:chExt cx="4501063" cy="3854392"/>
          </a:xfrm>
        </p:grpSpPr>
        <p:pic>
          <p:nvPicPr>
            <p:cNvPr id="2" name="Picture 1" descr="Clinica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723" y="1368991"/>
              <a:ext cx="1547244" cy="1547244"/>
            </a:xfrm>
            <a:prstGeom prst="rect">
              <a:avLst/>
            </a:prstGeom>
          </p:spPr>
        </p:pic>
        <p:pic>
          <p:nvPicPr>
            <p:cNvPr id="3" name="Picture 2" descr="Researc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444" y="2535304"/>
              <a:ext cx="1547244" cy="1547244"/>
            </a:xfrm>
            <a:prstGeom prst="rect">
              <a:avLst/>
            </a:prstGeom>
          </p:spPr>
        </p:pic>
        <p:pic>
          <p:nvPicPr>
            <p:cNvPr id="12" name="Picture 11" descr="Patient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2625" y="2535304"/>
              <a:ext cx="1547244" cy="1547244"/>
            </a:xfrm>
            <a:prstGeom prst="rect">
              <a:avLst/>
            </a:prstGeom>
          </p:spPr>
        </p:pic>
        <p:pic>
          <p:nvPicPr>
            <p:cNvPr id="13" name="Picture 12" descr="Educat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723" y="3676139"/>
              <a:ext cx="1547244" cy="154724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0" y="968881"/>
            <a:ext cx="9144000" cy="4654611"/>
            <a:chOff x="0" y="968881"/>
            <a:chExt cx="9144000" cy="4654611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968881"/>
              <a:ext cx="9144000" cy="4654611"/>
              <a:chOff x="139441" y="978153"/>
              <a:chExt cx="9078970" cy="4897700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39441" y="3133597"/>
                <a:ext cx="9078970" cy="421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68A226"/>
                    </a:solidFill>
                    <a:latin typeface="Century Gothic"/>
                    <a:cs typeface="Century Gothic"/>
                  </a:rPr>
                  <a:t>Mentoring</a:t>
                </a:r>
                <a:endParaRPr lang="en-US" sz="2000" dirty="0">
                  <a:solidFill>
                    <a:srgbClr val="68A226"/>
                  </a:solidFill>
                  <a:latin typeface="Century Gothic"/>
                  <a:cs typeface="Century Gothic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954783" y="978153"/>
                <a:ext cx="3524225" cy="421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341D90"/>
                    </a:solidFill>
                    <a:latin typeface="Century Gothic"/>
                    <a:cs typeface="Century Gothic"/>
                  </a:rPr>
                  <a:t>Professional Advancement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904672" y="2815793"/>
                <a:ext cx="2313739" cy="744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341D90"/>
                    </a:solidFill>
                    <a:latin typeface="Century Gothic"/>
                    <a:cs typeface="Century Gothic"/>
                  </a:rPr>
                  <a:t>Research Collaborations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954783" y="5454847"/>
                <a:ext cx="3524224" cy="421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341D90"/>
                    </a:solidFill>
                    <a:latin typeface="Century Gothic"/>
                    <a:cs typeface="Century Gothic"/>
                  </a:rPr>
                  <a:t>Scholars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0" y="2715313"/>
              <a:ext cx="2330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341D90"/>
                  </a:solidFill>
                  <a:latin typeface="Century Gothic"/>
                  <a:cs typeface="Century Gothic"/>
                </a:rPr>
                <a:t>Community Networks</a:t>
              </a:r>
            </a:p>
          </p:txBody>
        </p:sp>
      </p:grpSp>
      <p:sp>
        <p:nvSpPr>
          <p:cNvPr id="16" name="Shape 852"/>
          <p:cNvSpPr/>
          <p:nvPr/>
        </p:nvSpPr>
        <p:spPr>
          <a:xfrm>
            <a:off x="0" y="637783"/>
            <a:ext cx="9143999" cy="66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rgbClr val="381C7F"/>
                </a:solidFill>
                <a:latin typeface="Century Gothic"/>
                <a:cs typeface="Century Gothic"/>
              </a:rPr>
              <a:t>Questions?</a:t>
            </a:r>
            <a:endParaRPr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135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0951E-6 -3.17908E-6 L 0.00018 0.105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2366E-6 -3.17908E-6 L 0.00104 0.105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52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430857" y="329356"/>
            <a:ext cx="8295680" cy="66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rgbClr val="381C7F"/>
                </a:solidFill>
                <a:latin typeface="Century Gothic"/>
                <a:cs typeface="Century Gothic"/>
              </a:rPr>
              <a:t>Key Findings from Literature Review</a:t>
            </a:r>
            <a:endParaRPr sz="3600" dirty="0">
              <a:latin typeface="Arial"/>
              <a:cs typeface="Arial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94283783"/>
              </p:ext>
            </p:extLst>
          </p:nvPr>
        </p:nvGraphicFramePr>
        <p:xfrm>
          <a:off x="857750" y="1233412"/>
          <a:ext cx="7428501" cy="471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027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424160" y="649175"/>
            <a:ext cx="8295680" cy="3303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lnSpc>
                <a:spcPct val="15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solidFill>
                  <a:srgbClr val="381C7F"/>
                </a:solidFill>
                <a:latin typeface="Century Gothic"/>
                <a:cs typeface="Century Gothic"/>
              </a:rPr>
              <a:t>How do two hybridized mentoring programs help participants, female students and faculty in science and medicine at a Research I Institution, overcome factors that lead to attrition in those fields?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97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424160" y="649175"/>
            <a:ext cx="8295680" cy="3303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lnSpc>
                <a:spcPct val="15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solidFill>
                  <a:srgbClr val="381C7F"/>
                </a:solidFill>
                <a:latin typeface="Century Gothic"/>
                <a:cs typeface="Century Gothic"/>
              </a:rPr>
              <a:t>How do two hybridized </a:t>
            </a:r>
            <a:r>
              <a:rPr lang="en-US" sz="2800" u="sng" dirty="0" smtClean="0">
                <a:solidFill>
                  <a:srgbClr val="68A226"/>
                </a:solidFill>
                <a:latin typeface="Century Gothic"/>
                <a:cs typeface="Century Gothic"/>
              </a:rPr>
              <a:t>mentoring</a:t>
            </a:r>
            <a:r>
              <a:rPr lang="en-US" sz="2800" dirty="0" smtClean="0">
                <a:solidFill>
                  <a:srgbClr val="381C7F"/>
                </a:solidFill>
                <a:latin typeface="Century Gothic"/>
                <a:cs typeface="Century Gothic"/>
              </a:rPr>
              <a:t> programs help participants, female students and faculty in science and medicine at a Research I Institution, overcome factors that lead to attrition in those fields?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336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424160" y="649175"/>
            <a:ext cx="8295680" cy="3303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lnSpc>
                <a:spcPct val="15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solidFill>
                  <a:srgbClr val="381C7F"/>
                </a:solidFill>
                <a:latin typeface="Century Gothic"/>
                <a:cs typeface="Century Gothic"/>
              </a:rPr>
              <a:t>How do two </a:t>
            </a:r>
            <a:r>
              <a:rPr lang="en-US" sz="2800" u="sng" dirty="0" smtClean="0">
                <a:solidFill>
                  <a:srgbClr val="68A226"/>
                </a:solidFill>
                <a:latin typeface="Century Gothic"/>
                <a:cs typeface="Century Gothic"/>
              </a:rPr>
              <a:t>hybridized</a:t>
            </a:r>
            <a:r>
              <a:rPr lang="en-US" sz="2800" dirty="0" smtClean="0">
                <a:solidFill>
                  <a:srgbClr val="381C7F"/>
                </a:solidFill>
                <a:latin typeface="Century Gothic"/>
                <a:cs typeface="Century Gothic"/>
              </a:rPr>
              <a:t> mentoring programs help participants, female students and faculty in science and medicine at a Research I Institution, overcome factors that lead to attrition in those fields?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336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66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rgbClr val="381C7F"/>
                </a:solidFill>
                <a:latin typeface="Century Gothic"/>
                <a:cs typeface="Century Gothic"/>
              </a:rPr>
              <a:t>W.I.S.E. Hybridized Mentoring Programs</a:t>
            </a:r>
            <a:endParaRPr sz="3600" dirty="0">
              <a:latin typeface="Arial"/>
              <a:cs typeface="Arial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061378877"/>
              </p:ext>
            </p:extLst>
          </p:nvPr>
        </p:nvGraphicFramePr>
        <p:xfrm>
          <a:off x="332364" y="1668661"/>
          <a:ext cx="8479272" cy="4087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8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662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rgbClr val="381C7F"/>
                </a:solidFill>
                <a:latin typeface="Century Gothic"/>
                <a:cs typeface="Century Gothic"/>
              </a:rPr>
              <a:t>Data Collection Methods</a:t>
            </a:r>
            <a:endParaRPr sz="3600" dirty="0">
              <a:latin typeface="Arial"/>
              <a:cs typeface="Arial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1731005"/>
              </p:ext>
            </p:extLst>
          </p:nvPr>
        </p:nvGraphicFramePr>
        <p:xfrm>
          <a:off x="981101" y="1087230"/>
          <a:ext cx="7181798" cy="4906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5061980" y="2232601"/>
            <a:ext cx="3192290" cy="1741727"/>
            <a:chOff x="5061980" y="2232601"/>
            <a:chExt cx="3192290" cy="1741727"/>
          </a:xfrm>
        </p:grpSpPr>
        <p:sp>
          <p:nvSpPr>
            <p:cNvPr id="7" name="TextBox 6"/>
            <p:cNvSpPr txBox="1"/>
            <p:nvPr/>
          </p:nvSpPr>
          <p:spPr>
            <a:xfrm>
              <a:off x="7318835" y="2232601"/>
              <a:ext cx="935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entury Gothic"/>
                  <a:cs typeface="Century Gothic"/>
                </a:rPr>
                <a:t>N= 694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 flipV="1">
              <a:off x="5061980" y="2567325"/>
              <a:ext cx="2329972" cy="140700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153849" y="3997860"/>
            <a:ext cx="2352616" cy="1335851"/>
            <a:chOff x="6153849" y="3997860"/>
            <a:chExt cx="2352616" cy="1335851"/>
          </a:xfrm>
        </p:grpSpPr>
        <p:sp>
          <p:nvSpPr>
            <p:cNvPr id="15" name="TextBox 14"/>
            <p:cNvSpPr txBox="1"/>
            <p:nvPr/>
          </p:nvSpPr>
          <p:spPr>
            <a:xfrm>
              <a:off x="7819333" y="3997860"/>
              <a:ext cx="687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entury Gothic"/>
                  <a:cs typeface="Century Gothic"/>
                </a:rPr>
                <a:t>N= 8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6153849" y="4312374"/>
              <a:ext cx="1676686" cy="102133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73571" y="2357188"/>
            <a:ext cx="3529008" cy="2638478"/>
            <a:chOff x="573571" y="2357188"/>
            <a:chExt cx="3529008" cy="2638478"/>
          </a:xfrm>
        </p:grpSpPr>
        <p:sp>
          <p:nvSpPr>
            <p:cNvPr id="12" name="TextBox 11"/>
            <p:cNvSpPr txBox="1"/>
            <p:nvPr/>
          </p:nvSpPr>
          <p:spPr>
            <a:xfrm>
              <a:off x="573571" y="2985660"/>
              <a:ext cx="815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entury Gothic"/>
                  <a:cs typeface="Century Gothic"/>
                </a:rPr>
                <a:t>N= 24</a:t>
              </a:r>
              <a:endParaRPr lang="en-US" dirty="0">
                <a:latin typeface="Century Gothic"/>
                <a:cs typeface="Century Gothic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551722" y="3170326"/>
              <a:ext cx="1395694" cy="18253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551722" y="2357188"/>
              <a:ext cx="2550857" cy="8131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63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329356"/>
            <a:ext cx="9143999" cy="41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3576" tIns="53576" rIns="53576" bIns="53576">
            <a:spAutoFit/>
          </a:bodyPr>
          <a:lstStyle>
            <a:lvl1pPr marL="66545" marR="66545" defTabSz="1300162">
              <a:defRPr sz="5400">
                <a:solidFill>
                  <a:srgbClr val="531B93"/>
                </a:solidFill>
                <a:uFill>
                  <a:solidFill>
                    <a:srgbClr val="505050"/>
                  </a:solidFill>
                </a:uFill>
                <a:latin typeface="+mj-lt"/>
                <a:ea typeface="+mj-ea"/>
                <a:cs typeface="+mj-cs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lang="en-US" sz="2000" dirty="0" smtClean="0">
                <a:solidFill>
                  <a:srgbClr val="381C7F"/>
                </a:solidFill>
                <a:latin typeface="Century Gothic"/>
                <a:cs typeface="Century Gothic"/>
              </a:rPr>
              <a:t>Northwestern University Graduate Students by Discipline and Gender</a:t>
            </a:r>
            <a:endParaRPr sz="2000" dirty="0">
              <a:latin typeface="Arial"/>
              <a:cs typeface="Arial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641452405"/>
              </p:ext>
            </p:extLst>
          </p:nvPr>
        </p:nvGraphicFramePr>
        <p:xfrm>
          <a:off x="158759" y="730555"/>
          <a:ext cx="8826483" cy="5611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956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slide-log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2408</TotalTime>
  <Words>2166</Words>
  <Application>Microsoft Macintosh PowerPoint</Application>
  <PresentationFormat>On-screen Show (4:3)</PresentationFormat>
  <Paragraphs>140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slide-logos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Megan Castle</cp:lastModifiedBy>
  <cp:revision>146</cp:revision>
  <dcterms:created xsi:type="dcterms:W3CDTF">2015-05-22T13:52:33Z</dcterms:created>
  <dcterms:modified xsi:type="dcterms:W3CDTF">2015-05-27T19:00:02Z</dcterms:modified>
</cp:coreProperties>
</file>